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2"/>
    <p:sldId id="264" r:id="rId3"/>
    <p:sldId id="257" r:id="rId4"/>
    <p:sldId id="260" r:id="rId5"/>
    <p:sldId id="261" r:id="rId6"/>
    <p:sldId id="265" r:id="rId7"/>
    <p:sldId id="266" r:id="rId8"/>
    <p:sldId id="263" r:id="rId9"/>
    <p:sldId id="262" r:id="rId10"/>
  </p:sldIdLst>
  <p:sldSz cx="13004800" cy="9753600"/>
  <p:notesSz cx="6858000" cy="9144000"/>
  <p:defaultTextStyle>
    <a:lvl1pPr algn="ctr" defTabSz="584200">
      <a:defRPr sz="3600">
        <a:latin typeface="Helvetica Light"/>
        <a:ea typeface="Helvetica Light"/>
        <a:cs typeface="Helvetica Light"/>
        <a:sym typeface="Helvetica Light"/>
      </a:defRPr>
    </a:lvl1pPr>
    <a:lvl2pPr algn="ctr" defTabSz="584200">
      <a:defRPr sz="3600">
        <a:latin typeface="Helvetica Light"/>
        <a:ea typeface="Helvetica Light"/>
        <a:cs typeface="Helvetica Light"/>
        <a:sym typeface="Helvetica Light"/>
      </a:defRPr>
    </a:lvl2pPr>
    <a:lvl3pPr algn="ctr" defTabSz="584200">
      <a:defRPr sz="3600">
        <a:latin typeface="Helvetica Light"/>
        <a:ea typeface="Helvetica Light"/>
        <a:cs typeface="Helvetica Light"/>
        <a:sym typeface="Helvetica Light"/>
      </a:defRPr>
    </a:lvl3pPr>
    <a:lvl4pPr algn="ctr" defTabSz="584200">
      <a:defRPr sz="3600">
        <a:latin typeface="Helvetica Light"/>
        <a:ea typeface="Helvetica Light"/>
        <a:cs typeface="Helvetica Light"/>
        <a:sym typeface="Helvetica Light"/>
      </a:defRPr>
    </a:lvl4pPr>
    <a:lvl5pPr algn="ctr" defTabSz="584200">
      <a:defRPr sz="3600">
        <a:latin typeface="Helvetica Light"/>
        <a:ea typeface="Helvetica Light"/>
        <a:cs typeface="Helvetica Light"/>
        <a:sym typeface="Helvetica Light"/>
      </a:defRPr>
    </a:lvl5pPr>
    <a:lvl6pPr algn="ctr" defTabSz="584200">
      <a:defRPr sz="3600">
        <a:latin typeface="Helvetica Light"/>
        <a:ea typeface="Helvetica Light"/>
        <a:cs typeface="Helvetica Light"/>
        <a:sym typeface="Helvetica Light"/>
      </a:defRPr>
    </a:lvl6pPr>
    <a:lvl7pPr algn="ctr" defTabSz="584200">
      <a:defRPr sz="3600">
        <a:latin typeface="Helvetica Light"/>
        <a:ea typeface="Helvetica Light"/>
        <a:cs typeface="Helvetica Light"/>
        <a:sym typeface="Helvetica Light"/>
      </a:defRPr>
    </a:lvl7pPr>
    <a:lvl8pPr algn="ctr" defTabSz="584200">
      <a:defRPr sz="3600">
        <a:latin typeface="Helvetica Light"/>
        <a:ea typeface="Helvetica Light"/>
        <a:cs typeface="Helvetica Light"/>
        <a:sym typeface="Helvetica Light"/>
      </a:defRPr>
    </a:lvl8pPr>
    <a:lvl9pPr algn="ctr" defTabSz="584200">
      <a:defRPr sz="3600">
        <a:latin typeface="Helvetica Light"/>
        <a:ea typeface="Helvetica Light"/>
        <a:cs typeface="Helvetica Light"/>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n">
        <a:font>
          <a:latin typeface="Helvetica Light"/>
          <a:ea typeface="Helvetica Light"/>
          <a:cs typeface="Helvetica Light"/>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D2E8"/>
          </a:solidFill>
        </a:fill>
      </a:tcStyle>
    </a:wholeTbl>
    <a:band2H>
      <a:tcTxStyle/>
      <a:tcStyle>
        <a:tcBdr/>
        <a:fill>
          <a:solidFill>
            <a:srgbClr val="E6EAF4"/>
          </a:solidFill>
        </a:fill>
      </a:tcStyle>
    </a:band2H>
    <a:firstCol>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365C0"/>
          </a:solidFill>
        </a:fill>
      </a:tcStyle>
    </a:firstCol>
    <a:lastRow>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365C0"/>
          </a:solidFill>
        </a:fill>
      </a:tcStyle>
    </a:lastRow>
    <a:firstRow>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365C0"/>
          </a:solidFill>
        </a:fill>
      </a:tcStyle>
    </a:firstRow>
  </a:tblStyle>
  <a:tblStyle styleId="{C7B018BB-80A7-4F77-B60F-C8B233D01FF8}" styleName="">
    <a:tblBg/>
    <a:wholeTbl>
      <a:tcTxStyle b="on" i="on">
        <a:font>
          <a:latin typeface="Helvetica Light"/>
          <a:ea typeface="Helvetica Light"/>
          <a:cs typeface="Helvetica Light"/>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2E7CB"/>
          </a:solidFill>
        </a:fill>
      </a:tcStyle>
    </a:wholeTbl>
    <a:band2H>
      <a:tcTxStyle/>
      <a:tcStyle>
        <a:tcBdr/>
        <a:fill>
          <a:solidFill>
            <a:srgbClr val="F8F4E7"/>
          </a:solidFill>
        </a:fill>
      </a:tcStyle>
    </a:band2H>
    <a:firstCol>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CBD23"/>
          </a:solidFill>
        </a:fill>
      </a:tcStyle>
    </a:firstCol>
    <a:lastRow>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CBD23"/>
          </a:solidFill>
        </a:fill>
      </a:tcStyle>
    </a:lastRow>
    <a:firstRow>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CBD23"/>
          </a:solidFill>
        </a:fill>
      </a:tcStyle>
    </a:firstRow>
  </a:tblStyle>
  <a:tblStyle styleId="{EEE7283C-3CF3-47DC-8721-378D4A62B228}" styleName="">
    <a:tblBg/>
    <a:wholeTbl>
      <a:tcTxStyle b="on" i="on">
        <a:font>
          <a:latin typeface="Helvetica Light"/>
          <a:ea typeface="Helvetica Light"/>
          <a:cs typeface="Helvetica Light"/>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5CDDE"/>
          </a:solidFill>
        </a:fill>
      </a:tcStyle>
    </a:wholeTbl>
    <a:band2H>
      <a:tcTxStyle/>
      <a:tcStyle>
        <a:tcBdr/>
        <a:fill>
          <a:solidFill>
            <a:srgbClr val="EBE8EF"/>
          </a:solidFill>
        </a:fill>
      </a:tcStyle>
    </a:band2H>
    <a:firstCol>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73F9B"/>
          </a:solidFill>
        </a:fill>
      </a:tcStyle>
    </a:firstCol>
    <a:lastRow>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73F9B"/>
          </a:solidFill>
        </a:fill>
      </a:tcStyle>
    </a:lastRow>
    <a:firstRow>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73F9B"/>
          </a:solidFill>
        </a:fill>
      </a:tcStyle>
    </a:firstRow>
  </a:tblStyle>
  <a:tblStyle styleId="{CF821DB8-F4EB-4A41-A1BA-3FCAFE7338EE}" styleName="">
    <a:tblBg/>
    <a:wholeTbl>
      <a:tcTxStyle b="on" i="on">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Col>
    <a:lastRow>
      <a:tcTxStyle b="on" i="on">
        <a:font>
          <a:latin typeface="Helvetica Light"/>
          <a:ea typeface="Helvetica Light"/>
          <a:cs typeface="Helvetica Light"/>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0365C0"/>
          </a:solidFill>
        </a:fill>
      </a:tcStyle>
    </a:firstRow>
  </a:tblStyle>
  <a:tblStyle styleId="{33BA23B1-9221-436E-865A-0063620EA4FD}" styleName="">
    <a:tblBg/>
    <a:wholeTbl>
      <a:tcTxStyle b="on" i="on">
        <a:font>
          <a:latin typeface="Helvetica Light"/>
          <a:ea typeface="Helvetica Light"/>
          <a:cs typeface="Helvetica Light"/>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a:tcStyle>
        <a:tcBdr/>
        <a:fill>
          <a:solidFill>
            <a:srgbClr val="E6E6E6"/>
          </a:solidFill>
        </a:fill>
      </a:tcStyle>
    </a:band2H>
    <a:firstCol>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Helvetica Light"/>
          <a:ea typeface="Helvetica Light"/>
          <a:cs typeface="Helvetica Light"/>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
          <a:latin typeface="Helvetica Light"/>
          <a:ea typeface="Helvetica Light"/>
          <a:cs typeface="Helvetica Light"/>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a:tcStyle>
        <a:tcBdr/>
        <a:fill>
          <a:solidFill>
            <a:srgbClr val="FFFFFF"/>
          </a:solidFill>
        </a:fill>
      </a:tcStyle>
    </a:band2H>
    <a:firstCol>
      <a:tcTxStyle b="on" i="on">
        <a:font>
          <a:latin typeface="Helvetica Light"/>
          <a:ea typeface="Helvetica Light"/>
          <a:cs typeface="Helvetica Light"/>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Helvetica Light"/>
          <a:ea typeface="Helvetica Light"/>
          <a:cs typeface="Helvetica Light"/>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Helvetica Light"/>
          <a:ea typeface="Helvetica Light"/>
          <a:cs typeface="Helvetica Light"/>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130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3" name="Shape 43"/>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44" name="Shape 44"/>
          <p:cNvSpPr>
            <a:spLocks noGrp="1"/>
          </p:cNvSpPr>
          <p:nvPr>
            <p:ph type="body" sz="quarter" idx="1"/>
          </p:nvPr>
        </p:nvSpPr>
        <p:spPr>
          <a:xfrm>
            <a:off x="914400" y="4343400"/>
            <a:ext cx="5029200" cy="4114800"/>
          </a:xfrm>
          <a:prstGeom prst="rect">
            <a:avLst/>
          </a:prstGeom>
        </p:spPr>
        <p:txBody>
          <a:bodyPr/>
          <a:lstStyle/>
          <a:p>
            <a:pPr lvl="0"/>
            <a:endParaRPr/>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mj-lt"/>
        <a:ea typeface="+mj-ea"/>
        <a:cs typeface="+mj-cs"/>
        <a:sym typeface="Avenir Roman"/>
      </a:defRPr>
    </a:lvl1pPr>
    <a:lvl2pPr indent="228600" defTabSz="457200">
      <a:lnSpc>
        <a:spcPct val="125000"/>
      </a:lnSpc>
      <a:defRPr sz="2400">
        <a:latin typeface="+mj-lt"/>
        <a:ea typeface="+mj-ea"/>
        <a:cs typeface="+mj-cs"/>
        <a:sym typeface="Avenir Roman"/>
      </a:defRPr>
    </a:lvl2pPr>
    <a:lvl3pPr indent="457200" defTabSz="457200">
      <a:lnSpc>
        <a:spcPct val="125000"/>
      </a:lnSpc>
      <a:defRPr sz="2400">
        <a:latin typeface="+mj-lt"/>
        <a:ea typeface="+mj-ea"/>
        <a:cs typeface="+mj-cs"/>
        <a:sym typeface="Avenir Roman"/>
      </a:defRPr>
    </a:lvl3pPr>
    <a:lvl4pPr indent="685800" defTabSz="457200">
      <a:lnSpc>
        <a:spcPct val="125000"/>
      </a:lnSpc>
      <a:defRPr sz="2400">
        <a:latin typeface="+mj-lt"/>
        <a:ea typeface="+mj-ea"/>
        <a:cs typeface="+mj-cs"/>
        <a:sym typeface="Avenir Roman"/>
      </a:defRPr>
    </a:lvl4pPr>
    <a:lvl5pPr indent="914400" defTabSz="457200">
      <a:lnSpc>
        <a:spcPct val="125000"/>
      </a:lnSpc>
      <a:defRPr sz="2400">
        <a:latin typeface="+mj-lt"/>
        <a:ea typeface="+mj-ea"/>
        <a:cs typeface="+mj-cs"/>
        <a:sym typeface="Avenir Roman"/>
      </a:defRPr>
    </a:lvl5pPr>
    <a:lvl6pPr indent="1143000" defTabSz="457200">
      <a:lnSpc>
        <a:spcPct val="125000"/>
      </a:lnSpc>
      <a:defRPr sz="2400">
        <a:latin typeface="+mj-lt"/>
        <a:ea typeface="+mj-ea"/>
        <a:cs typeface="+mj-cs"/>
        <a:sym typeface="Avenir Roman"/>
      </a:defRPr>
    </a:lvl6pPr>
    <a:lvl7pPr indent="1371600" defTabSz="457200">
      <a:lnSpc>
        <a:spcPct val="125000"/>
      </a:lnSpc>
      <a:defRPr sz="2400">
        <a:latin typeface="+mj-lt"/>
        <a:ea typeface="+mj-ea"/>
        <a:cs typeface="+mj-cs"/>
        <a:sym typeface="Avenir Roman"/>
      </a:defRPr>
    </a:lvl7pPr>
    <a:lvl8pPr indent="1600200" defTabSz="457200">
      <a:lnSpc>
        <a:spcPct val="125000"/>
      </a:lnSpc>
      <a:defRPr sz="2400">
        <a:latin typeface="+mj-lt"/>
        <a:ea typeface="+mj-ea"/>
        <a:cs typeface="+mj-cs"/>
        <a:sym typeface="Avenir Roman"/>
      </a:defRPr>
    </a:lvl8pPr>
    <a:lvl9pPr indent="1828800" defTabSz="457200">
      <a:lnSpc>
        <a:spcPct val="125000"/>
      </a:lnSpc>
      <a:defRPr sz="2400">
        <a:latin typeface="+mj-lt"/>
        <a:ea typeface="+mj-ea"/>
        <a:cs typeface="+mj-cs"/>
        <a:sym typeface="Avenir Roman"/>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6" name="Shape 6"/>
          <p:cNvSpPr>
            <a:spLocks noGrp="1"/>
          </p:cNvSpPr>
          <p:nvPr>
            <p:ph type="title"/>
          </p:nvPr>
        </p:nvSpPr>
        <p:spPr>
          <a:xfrm>
            <a:off x="1270000" y="0"/>
            <a:ext cx="10464800" cy="4940300"/>
          </a:xfrm>
          <a:prstGeom prst="rect">
            <a:avLst/>
          </a:prstGeom>
        </p:spPr>
        <p:txBody>
          <a:bodyPr anchor="b"/>
          <a:lstStyle/>
          <a:p>
            <a:pPr lvl="0">
              <a:defRPr sz="1800"/>
            </a:pPr>
            <a:r>
              <a:rPr sz="8000"/>
              <a:t>Title Text</a:t>
            </a:r>
          </a:p>
        </p:txBody>
      </p:sp>
      <p:sp>
        <p:nvSpPr>
          <p:cNvPr id="7" name="Shape 7"/>
          <p:cNvSpPr>
            <a:spLocks noGrp="1"/>
          </p:cNvSpPr>
          <p:nvPr>
            <p:ph type="body" idx="1"/>
          </p:nvPr>
        </p:nvSpPr>
        <p:spPr>
          <a:xfrm>
            <a:off x="1270000" y="5029200"/>
            <a:ext cx="10464800" cy="35687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
        <p:nvSpPr>
          <p:cNvPr id="8" name="Shape 8"/>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37" name="Shape 37"/>
          <p:cNvSpPr>
            <a:spLocks noGrp="1"/>
          </p:cNvSpPr>
          <p:nvPr>
            <p:ph type="body" idx="1"/>
          </p:nvPr>
        </p:nvSpPr>
        <p:spPr>
          <a:xfrm>
            <a:off x="1270000" y="6362700"/>
            <a:ext cx="10464800" cy="2908300"/>
          </a:xfrm>
          <a:prstGeom prst="rect">
            <a:avLst/>
          </a:prstGeom>
        </p:spPr>
        <p:txBody>
          <a:bodyPr anchor="t">
            <a:noAutofit/>
          </a:bodyPr>
          <a:lstStyle>
            <a:lvl1pPr marL="0" indent="0" algn="ctr">
              <a:spcBef>
                <a:spcPts val="0"/>
              </a:spcBef>
              <a:buSzTx/>
              <a:buNone/>
              <a:defRPr sz="2400"/>
            </a:lvl1pPr>
            <a:lvl2pPr marL="740833" indent="-296333" algn="ctr">
              <a:spcBef>
                <a:spcPts val="0"/>
              </a:spcBef>
              <a:defRPr sz="2400"/>
            </a:lvl2pPr>
            <a:lvl3pPr marL="1185333" indent="-296333" algn="ctr">
              <a:spcBef>
                <a:spcPts val="0"/>
              </a:spcBef>
              <a:defRPr sz="2400"/>
            </a:lvl3pPr>
            <a:lvl4pPr marL="1629833" indent="-296333" algn="ctr">
              <a:spcBef>
                <a:spcPts val="0"/>
              </a:spcBef>
              <a:defRPr sz="2400"/>
            </a:lvl4pPr>
            <a:lvl5pPr marL="2074333" indent="-296333" algn="ctr">
              <a:spcBef>
                <a:spcPts val="0"/>
              </a:spcBef>
              <a:defRPr sz="2400"/>
            </a:lvl5pPr>
          </a:lstStyle>
          <a:p>
            <a:pPr lvl="0">
              <a:defRPr sz="1800"/>
            </a:pPr>
            <a:r>
              <a:rPr sz="2400"/>
              <a:t>Body Level One</a:t>
            </a:r>
          </a:p>
          <a:p>
            <a:pPr lvl="1">
              <a:defRPr sz="1800"/>
            </a:pPr>
            <a:r>
              <a:rPr sz="2400"/>
              <a:t>Body Level Two</a:t>
            </a:r>
          </a:p>
          <a:p>
            <a:pPr lvl="2">
              <a:defRPr sz="1800"/>
            </a:pPr>
            <a:r>
              <a:rPr sz="2400"/>
              <a:t>Body Level Three</a:t>
            </a:r>
          </a:p>
          <a:p>
            <a:pPr lvl="3">
              <a:defRPr sz="1800"/>
            </a:pPr>
            <a:r>
              <a:rPr sz="2400"/>
              <a:t>Body Level Four</a:t>
            </a:r>
          </a:p>
          <a:p>
            <a:pPr lvl="4">
              <a:defRPr sz="1800"/>
            </a:pPr>
            <a:r>
              <a:rPr sz="2400"/>
              <a:t>Body Level Five</a:t>
            </a:r>
          </a:p>
        </p:txBody>
      </p:sp>
      <p:sp>
        <p:nvSpPr>
          <p:cNvPr id="38" name="Shape 38"/>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40" name="Shape 40"/>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42" name="Shape 42"/>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10" name="Shape 10"/>
          <p:cNvSpPr>
            <a:spLocks noGrp="1"/>
          </p:cNvSpPr>
          <p:nvPr>
            <p:ph type="title"/>
          </p:nvPr>
        </p:nvSpPr>
        <p:spPr>
          <a:xfrm>
            <a:off x="1270000" y="4279900"/>
            <a:ext cx="10464800" cy="3860800"/>
          </a:xfrm>
          <a:prstGeom prst="rect">
            <a:avLst/>
          </a:prstGeom>
        </p:spPr>
        <p:txBody>
          <a:bodyPr anchor="b"/>
          <a:lstStyle/>
          <a:p>
            <a:pPr lvl="0">
              <a:defRPr sz="1800"/>
            </a:pPr>
            <a:r>
              <a:rPr sz="8000"/>
              <a:t>Title Text</a:t>
            </a:r>
          </a:p>
        </p:txBody>
      </p:sp>
      <p:sp>
        <p:nvSpPr>
          <p:cNvPr id="11" name="Shape 11"/>
          <p:cNvSpPr>
            <a:spLocks noGrp="1"/>
          </p:cNvSpPr>
          <p:nvPr>
            <p:ph type="body" idx="1"/>
          </p:nvPr>
        </p:nvSpPr>
        <p:spPr>
          <a:xfrm>
            <a:off x="1270000" y="8191500"/>
            <a:ext cx="10464800" cy="15621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
        <p:nvSpPr>
          <p:cNvPr id="12" name="Shape 12"/>
          <p:cNvSpPr>
            <a:spLocks noGrp="1"/>
          </p:cNvSpPr>
          <p:nvPr>
            <p:ph type="sldNum" sz="quarter" idx="2"/>
          </p:nvPr>
        </p:nvSpPr>
        <p:spPr>
          <a:xfrm>
            <a:off x="6311797" y="9245600"/>
            <a:ext cx="368505" cy="381000"/>
          </a:xfrm>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4" name="Shape 14"/>
          <p:cNvSpPr>
            <a:spLocks noGrp="1"/>
          </p:cNvSpPr>
          <p:nvPr>
            <p:ph type="title"/>
          </p:nvPr>
        </p:nvSpPr>
        <p:spPr>
          <a:xfrm>
            <a:off x="1270000" y="3225800"/>
            <a:ext cx="10464800" cy="3302000"/>
          </a:xfrm>
          <a:prstGeom prst="rect">
            <a:avLst/>
          </a:prstGeom>
        </p:spPr>
        <p:txBody>
          <a:bodyPr/>
          <a:lstStyle/>
          <a:p>
            <a:pPr lvl="0">
              <a:defRPr sz="1800"/>
            </a:pPr>
            <a:r>
              <a:rPr sz="8000"/>
              <a:t>Title Text</a:t>
            </a:r>
          </a:p>
        </p:txBody>
      </p:sp>
      <p:sp>
        <p:nvSpPr>
          <p:cNvPr id="15" name="Shape 15"/>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7" name="Shape 17"/>
          <p:cNvSpPr>
            <a:spLocks noGrp="1"/>
          </p:cNvSpPr>
          <p:nvPr>
            <p:ph type="title"/>
          </p:nvPr>
        </p:nvSpPr>
        <p:spPr>
          <a:xfrm>
            <a:off x="952500" y="0"/>
            <a:ext cx="5334000" cy="4622800"/>
          </a:xfrm>
          <a:prstGeom prst="rect">
            <a:avLst/>
          </a:prstGeom>
        </p:spPr>
        <p:txBody>
          <a:bodyPr anchor="b"/>
          <a:lstStyle>
            <a:lvl1pPr>
              <a:defRPr sz="6000"/>
            </a:lvl1pPr>
          </a:lstStyle>
          <a:p>
            <a:pPr lvl="0">
              <a:defRPr sz="1800"/>
            </a:pPr>
            <a:r>
              <a:rPr sz="6000"/>
              <a:t>Title Text</a:t>
            </a:r>
          </a:p>
        </p:txBody>
      </p:sp>
      <p:sp>
        <p:nvSpPr>
          <p:cNvPr id="18" name="Shape 18"/>
          <p:cNvSpPr>
            <a:spLocks noGrp="1"/>
          </p:cNvSpPr>
          <p:nvPr>
            <p:ph type="body" idx="1"/>
          </p:nvPr>
        </p:nvSpPr>
        <p:spPr>
          <a:xfrm>
            <a:off x="952500" y="4762500"/>
            <a:ext cx="5334000" cy="4991100"/>
          </a:xfrm>
          <a:prstGeom prst="rect">
            <a:avLst/>
          </a:prstGeom>
        </p:spPr>
        <p:txBody>
          <a:bodyPr anchor="t"/>
          <a:lstStyle>
            <a:lvl1pPr marL="0" indent="0" algn="ctr">
              <a:spcBef>
                <a:spcPts val="0"/>
              </a:spcBef>
              <a:buSzTx/>
              <a:buNone/>
              <a:defRPr sz="3200"/>
            </a:lvl1pPr>
            <a:lvl2pPr marL="0" indent="0" algn="ctr">
              <a:spcBef>
                <a:spcPts val="0"/>
              </a:spcBef>
              <a:buSzTx/>
              <a:buNone/>
              <a:defRPr sz="3200"/>
            </a:lvl2pPr>
            <a:lvl3pPr marL="0" indent="0" algn="ctr">
              <a:spcBef>
                <a:spcPts val="0"/>
              </a:spcBef>
              <a:buSzTx/>
              <a:buNone/>
              <a:defRPr sz="3200"/>
            </a:lvl3pPr>
            <a:lvl4pPr marL="0" indent="0" algn="ctr">
              <a:spcBef>
                <a:spcPts val="0"/>
              </a:spcBef>
              <a:buSzTx/>
              <a:buNone/>
              <a:defRPr sz="3200"/>
            </a:lvl4pPr>
            <a:lvl5pPr marL="0" indent="0" algn="ctr">
              <a:spcBef>
                <a:spcPts val="0"/>
              </a:spcBef>
              <a:buSzTx/>
              <a:buNone/>
              <a:defRPr sz="3200"/>
            </a:lvl5pPr>
          </a:lstStyle>
          <a:p>
            <a:pPr lvl="0">
              <a:defRPr sz="1800"/>
            </a:pPr>
            <a:r>
              <a:rPr sz="3200"/>
              <a:t>Body Level One</a:t>
            </a:r>
          </a:p>
          <a:p>
            <a:pPr lvl="1">
              <a:defRPr sz="1800"/>
            </a:pPr>
            <a:r>
              <a:rPr sz="3200"/>
              <a:t>Body Level Two</a:t>
            </a:r>
          </a:p>
          <a:p>
            <a:pPr lvl="2">
              <a:defRPr sz="1800"/>
            </a:pPr>
            <a:r>
              <a:rPr sz="3200"/>
              <a:t>Body Level Three</a:t>
            </a:r>
          </a:p>
          <a:p>
            <a:pPr lvl="3">
              <a:defRPr sz="1800"/>
            </a:pPr>
            <a:r>
              <a:rPr sz="3200"/>
              <a:t>Body Level Four</a:t>
            </a:r>
          </a:p>
          <a:p>
            <a:pPr lvl="4">
              <a:defRPr sz="1800"/>
            </a:pPr>
            <a:r>
              <a:rPr sz="3200"/>
              <a:t>Body Level Five</a:t>
            </a:r>
          </a:p>
        </p:txBody>
      </p:sp>
      <p:sp>
        <p:nvSpPr>
          <p:cNvPr id="19" name="Shape 19"/>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21" name="Shape 21"/>
          <p:cNvSpPr>
            <a:spLocks noGrp="1"/>
          </p:cNvSpPr>
          <p:nvPr>
            <p:ph type="title"/>
          </p:nvPr>
        </p:nvSpPr>
        <p:spPr>
          <a:xfrm>
            <a:off x="952500" y="93506"/>
            <a:ext cx="11099800" cy="2860988"/>
          </a:xfrm>
          <a:prstGeom prst="rect">
            <a:avLst/>
          </a:prstGeom>
        </p:spPr>
        <p:txBody>
          <a:bodyPr/>
          <a:lstStyle/>
          <a:p>
            <a:pPr lvl="0">
              <a:defRPr sz="1800"/>
            </a:pPr>
            <a:r>
              <a:rPr sz="8000"/>
              <a:t>Title Text</a:t>
            </a:r>
          </a:p>
        </p:txBody>
      </p:sp>
      <p:sp>
        <p:nvSpPr>
          <p:cNvPr id="22" name="Shape 22"/>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4" name="Shape 24"/>
          <p:cNvSpPr>
            <a:spLocks noGrp="1"/>
          </p:cNvSpPr>
          <p:nvPr>
            <p:ph type="title"/>
          </p:nvPr>
        </p:nvSpPr>
        <p:spPr>
          <a:prstGeom prst="rect">
            <a:avLst/>
          </a:prstGeom>
        </p:spPr>
        <p:txBody>
          <a:bodyPr/>
          <a:lstStyle/>
          <a:p>
            <a:pPr lvl="0">
              <a:defRPr sz="1800"/>
            </a:pPr>
            <a:r>
              <a:rPr sz="8000"/>
              <a:t>Title Text</a:t>
            </a:r>
          </a:p>
        </p:txBody>
      </p:sp>
      <p:sp>
        <p:nvSpPr>
          <p:cNvPr id="25" name="Shape 25"/>
          <p:cNvSpPr>
            <a:spLocks noGrp="1"/>
          </p:cNvSpPr>
          <p:nvPr>
            <p:ph type="body" idx="1"/>
          </p:nvPr>
        </p:nvSpPr>
        <p:spPr>
          <a:prstGeom prst="rect">
            <a:avLst/>
          </a:prstGeom>
        </p:spPr>
        <p:txBody>
          <a:body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
        <p:nvSpPr>
          <p:cNvPr id="26" name="Shape 26"/>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8" name="Shape 28"/>
          <p:cNvSpPr>
            <a:spLocks noGrp="1"/>
          </p:cNvSpPr>
          <p:nvPr>
            <p:ph type="title"/>
          </p:nvPr>
        </p:nvSpPr>
        <p:spPr>
          <a:prstGeom prst="rect">
            <a:avLst/>
          </a:prstGeom>
        </p:spPr>
        <p:txBody>
          <a:bodyPr/>
          <a:lstStyle/>
          <a:p>
            <a:pPr lvl="0">
              <a:defRPr sz="1800"/>
            </a:pPr>
            <a:r>
              <a:rPr sz="8000"/>
              <a:t>Title Text</a:t>
            </a:r>
          </a:p>
        </p:txBody>
      </p:sp>
      <p:sp>
        <p:nvSpPr>
          <p:cNvPr id="29" name="Shape 29"/>
          <p:cNvSpPr>
            <a:spLocks noGrp="1"/>
          </p:cNvSpPr>
          <p:nvPr>
            <p:ph type="body"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lvl="0">
              <a:defRPr sz="1800"/>
            </a:pPr>
            <a:r>
              <a:rPr sz="2800"/>
              <a:t>Body Level One</a:t>
            </a:r>
          </a:p>
          <a:p>
            <a:pPr lvl="1">
              <a:defRPr sz="1800"/>
            </a:pPr>
            <a:r>
              <a:rPr sz="2800"/>
              <a:t>Body Level Two</a:t>
            </a:r>
          </a:p>
          <a:p>
            <a:pPr lvl="2">
              <a:defRPr sz="1800"/>
            </a:pPr>
            <a:r>
              <a:rPr sz="2800"/>
              <a:t>Body Level Three</a:t>
            </a:r>
          </a:p>
          <a:p>
            <a:pPr lvl="3">
              <a:defRPr sz="1800"/>
            </a:pPr>
            <a:r>
              <a:rPr sz="2800"/>
              <a:t>Body Level Four</a:t>
            </a:r>
          </a:p>
          <a:p>
            <a:pPr lvl="4">
              <a:defRPr sz="1800"/>
            </a:pPr>
            <a:r>
              <a:rPr sz="2800"/>
              <a:t>Body Level Five</a:t>
            </a:r>
          </a:p>
        </p:txBody>
      </p:sp>
      <p:sp>
        <p:nvSpPr>
          <p:cNvPr id="30" name="Shape 30"/>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32" name="Shape 32"/>
          <p:cNvSpPr>
            <a:spLocks noGrp="1"/>
          </p:cNvSpPr>
          <p:nvPr>
            <p:ph type="body" idx="1"/>
          </p:nvPr>
        </p:nvSpPr>
        <p:spPr>
          <a:xfrm>
            <a:off x="952500" y="1270000"/>
            <a:ext cx="11099800" cy="7213600"/>
          </a:xfrm>
          <a:prstGeom prst="rect">
            <a:avLst/>
          </a:prstGeom>
        </p:spPr>
        <p:txBody>
          <a:body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
        <p:nvSpPr>
          <p:cNvPr id="33" name="Shape 33"/>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35" name="Shape 35"/>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lvl="0">
              <a:defRPr sz="1800"/>
            </a:pPr>
            <a:r>
              <a:rPr sz="8000"/>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
        <p:nvSpPr>
          <p:cNvPr id="4" name="Shape 4"/>
          <p:cNvSpPr>
            <a:spLocks noGrp="1"/>
          </p:cNvSpPr>
          <p:nvPr>
            <p:ph type="sldNum" sz="quarter" idx="2"/>
          </p:nvPr>
        </p:nvSpPr>
        <p:spPr>
          <a:xfrm>
            <a:off x="6311797" y="9251950"/>
            <a:ext cx="368505" cy="381000"/>
          </a:xfrm>
          <a:prstGeom prst="rect">
            <a:avLst/>
          </a:prstGeom>
          <a:ln w="12700">
            <a:miter lim="400000"/>
          </a:ln>
        </p:spPr>
        <p:txBody>
          <a:bodyPr wrap="none" lIns="50800" tIns="50800" rIns="50800" bIns="50800">
            <a:spAutoFit/>
          </a:bodyPr>
          <a:lstStyle>
            <a:lvl1pPr>
              <a:defRPr sz="1800"/>
            </a:lvl1pPr>
          </a:lstStyle>
          <a:p>
            <a:pPr lvl="0"/>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algn="ctr" defTabSz="584200">
        <a:defRPr sz="8000">
          <a:latin typeface="Helvetica Light"/>
          <a:ea typeface="Helvetica Light"/>
          <a:cs typeface="Helvetica Light"/>
          <a:sym typeface="Helvetica Light"/>
        </a:defRPr>
      </a:lvl1pPr>
      <a:lvl2pPr algn="ctr" defTabSz="584200">
        <a:defRPr sz="8000">
          <a:latin typeface="Helvetica Light"/>
          <a:ea typeface="Helvetica Light"/>
          <a:cs typeface="Helvetica Light"/>
          <a:sym typeface="Helvetica Light"/>
        </a:defRPr>
      </a:lvl2pPr>
      <a:lvl3pPr algn="ctr" defTabSz="584200">
        <a:defRPr sz="8000">
          <a:latin typeface="Helvetica Light"/>
          <a:ea typeface="Helvetica Light"/>
          <a:cs typeface="Helvetica Light"/>
          <a:sym typeface="Helvetica Light"/>
        </a:defRPr>
      </a:lvl3pPr>
      <a:lvl4pPr algn="ctr" defTabSz="584200">
        <a:defRPr sz="8000">
          <a:latin typeface="Helvetica Light"/>
          <a:ea typeface="Helvetica Light"/>
          <a:cs typeface="Helvetica Light"/>
          <a:sym typeface="Helvetica Light"/>
        </a:defRPr>
      </a:lvl4pPr>
      <a:lvl5pPr algn="ctr" defTabSz="584200">
        <a:defRPr sz="8000">
          <a:latin typeface="Helvetica Light"/>
          <a:ea typeface="Helvetica Light"/>
          <a:cs typeface="Helvetica Light"/>
          <a:sym typeface="Helvetica Light"/>
        </a:defRPr>
      </a:lvl5pPr>
      <a:lvl6pPr algn="ctr" defTabSz="584200">
        <a:defRPr sz="8000">
          <a:latin typeface="Helvetica Light"/>
          <a:ea typeface="Helvetica Light"/>
          <a:cs typeface="Helvetica Light"/>
          <a:sym typeface="Helvetica Light"/>
        </a:defRPr>
      </a:lvl6pPr>
      <a:lvl7pPr algn="ctr" defTabSz="584200">
        <a:defRPr sz="8000">
          <a:latin typeface="Helvetica Light"/>
          <a:ea typeface="Helvetica Light"/>
          <a:cs typeface="Helvetica Light"/>
          <a:sym typeface="Helvetica Light"/>
        </a:defRPr>
      </a:lvl7pPr>
      <a:lvl8pPr algn="ctr" defTabSz="584200">
        <a:defRPr sz="8000">
          <a:latin typeface="Helvetica Light"/>
          <a:ea typeface="Helvetica Light"/>
          <a:cs typeface="Helvetica Light"/>
          <a:sym typeface="Helvetica Light"/>
        </a:defRPr>
      </a:lvl8pPr>
      <a:lvl9pPr algn="ctr" defTabSz="584200">
        <a:defRPr sz="8000">
          <a:latin typeface="Helvetica Light"/>
          <a:ea typeface="Helvetica Light"/>
          <a:cs typeface="Helvetica Light"/>
          <a:sym typeface="Helvetica Light"/>
        </a:defRPr>
      </a:lvl9pPr>
    </p:titleStyle>
    <p:bodyStyle>
      <a:lvl1pPr marL="444500" indent="-444500" defTabSz="584200">
        <a:spcBef>
          <a:spcPts val="4200"/>
        </a:spcBef>
        <a:buSzPct val="75000"/>
        <a:buChar char="•"/>
        <a:defRPr sz="3600">
          <a:latin typeface="Helvetica Light"/>
          <a:ea typeface="Helvetica Light"/>
          <a:cs typeface="Helvetica Light"/>
          <a:sym typeface="Helvetica Light"/>
        </a:defRPr>
      </a:lvl1pPr>
      <a:lvl2pPr marL="889000" indent="-444500" defTabSz="584200">
        <a:spcBef>
          <a:spcPts val="4200"/>
        </a:spcBef>
        <a:buSzPct val="75000"/>
        <a:buChar char="•"/>
        <a:defRPr sz="3600">
          <a:latin typeface="Helvetica Light"/>
          <a:ea typeface="Helvetica Light"/>
          <a:cs typeface="Helvetica Light"/>
          <a:sym typeface="Helvetica Light"/>
        </a:defRPr>
      </a:lvl2pPr>
      <a:lvl3pPr marL="1333500" indent="-444500" defTabSz="584200">
        <a:spcBef>
          <a:spcPts val="4200"/>
        </a:spcBef>
        <a:buSzPct val="75000"/>
        <a:buChar char="•"/>
        <a:defRPr sz="3600">
          <a:latin typeface="Helvetica Light"/>
          <a:ea typeface="Helvetica Light"/>
          <a:cs typeface="Helvetica Light"/>
          <a:sym typeface="Helvetica Light"/>
        </a:defRPr>
      </a:lvl3pPr>
      <a:lvl4pPr marL="1778000" indent="-444500" defTabSz="584200">
        <a:spcBef>
          <a:spcPts val="4200"/>
        </a:spcBef>
        <a:buSzPct val="75000"/>
        <a:buChar char="•"/>
        <a:defRPr sz="3600">
          <a:latin typeface="Helvetica Light"/>
          <a:ea typeface="Helvetica Light"/>
          <a:cs typeface="Helvetica Light"/>
          <a:sym typeface="Helvetica Light"/>
        </a:defRPr>
      </a:lvl4pPr>
      <a:lvl5pPr marL="2222500" indent="-444500" defTabSz="584200">
        <a:spcBef>
          <a:spcPts val="4200"/>
        </a:spcBef>
        <a:buSzPct val="75000"/>
        <a:buChar char="•"/>
        <a:defRPr sz="3600">
          <a:latin typeface="Helvetica Light"/>
          <a:ea typeface="Helvetica Light"/>
          <a:cs typeface="Helvetica Light"/>
          <a:sym typeface="Helvetica Light"/>
        </a:defRPr>
      </a:lvl5pPr>
      <a:lvl6pPr marL="2667000" indent="-444500" defTabSz="584200">
        <a:spcBef>
          <a:spcPts val="4200"/>
        </a:spcBef>
        <a:buSzPct val="75000"/>
        <a:buChar char="•"/>
        <a:defRPr sz="3600">
          <a:latin typeface="Helvetica Light"/>
          <a:ea typeface="Helvetica Light"/>
          <a:cs typeface="Helvetica Light"/>
          <a:sym typeface="Helvetica Light"/>
        </a:defRPr>
      </a:lvl6pPr>
      <a:lvl7pPr marL="3111500" indent="-444500" defTabSz="584200">
        <a:spcBef>
          <a:spcPts val="4200"/>
        </a:spcBef>
        <a:buSzPct val="75000"/>
        <a:buChar char="•"/>
        <a:defRPr sz="3600">
          <a:latin typeface="Helvetica Light"/>
          <a:ea typeface="Helvetica Light"/>
          <a:cs typeface="Helvetica Light"/>
          <a:sym typeface="Helvetica Light"/>
        </a:defRPr>
      </a:lvl7pPr>
      <a:lvl8pPr marL="3556000" indent="-444500" defTabSz="584200">
        <a:spcBef>
          <a:spcPts val="4200"/>
        </a:spcBef>
        <a:buSzPct val="75000"/>
        <a:buChar char="•"/>
        <a:defRPr sz="3600">
          <a:latin typeface="Helvetica Light"/>
          <a:ea typeface="Helvetica Light"/>
          <a:cs typeface="Helvetica Light"/>
          <a:sym typeface="Helvetica Light"/>
        </a:defRPr>
      </a:lvl8pPr>
      <a:lvl9pPr marL="4000500" indent="-444500" defTabSz="584200">
        <a:spcBef>
          <a:spcPts val="4200"/>
        </a:spcBef>
        <a:buSzPct val="75000"/>
        <a:buChar char="•"/>
        <a:defRPr sz="3600">
          <a:latin typeface="Helvetica Light"/>
          <a:ea typeface="Helvetica Light"/>
          <a:cs typeface="Helvetica Light"/>
          <a:sym typeface="Helvetica Light"/>
        </a:defRPr>
      </a:lvl9pPr>
    </p:bodyStyle>
    <p:otherStyle>
      <a:lvl1pPr algn="ctr" defTabSz="584200">
        <a:defRPr>
          <a:solidFill>
            <a:schemeClr val="tx1"/>
          </a:solidFill>
          <a:latin typeface="+mn-lt"/>
          <a:ea typeface="+mn-ea"/>
          <a:cs typeface="+mn-cs"/>
          <a:sym typeface="Helvetica Light"/>
        </a:defRPr>
      </a:lvl1pPr>
      <a:lvl2pPr algn="ctr" defTabSz="584200">
        <a:defRPr>
          <a:solidFill>
            <a:schemeClr val="tx1"/>
          </a:solidFill>
          <a:latin typeface="+mn-lt"/>
          <a:ea typeface="+mn-ea"/>
          <a:cs typeface="+mn-cs"/>
          <a:sym typeface="Helvetica Light"/>
        </a:defRPr>
      </a:lvl2pPr>
      <a:lvl3pPr algn="ctr" defTabSz="584200">
        <a:defRPr>
          <a:solidFill>
            <a:schemeClr val="tx1"/>
          </a:solidFill>
          <a:latin typeface="+mn-lt"/>
          <a:ea typeface="+mn-ea"/>
          <a:cs typeface="+mn-cs"/>
          <a:sym typeface="Helvetica Light"/>
        </a:defRPr>
      </a:lvl3pPr>
      <a:lvl4pPr algn="ctr" defTabSz="584200">
        <a:defRPr>
          <a:solidFill>
            <a:schemeClr val="tx1"/>
          </a:solidFill>
          <a:latin typeface="+mn-lt"/>
          <a:ea typeface="+mn-ea"/>
          <a:cs typeface="+mn-cs"/>
          <a:sym typeface="Helvetica Light"/>
        </a:defRPr>
      </a:lvl4pPr>
      <a:lvl5pPr algn="ctr" defTabSz="584200">
        <a:defRPr>
          <a:solidFill>
            <a:schemeClr val="tx1"/>
          </a:solidFill>
          <a:latin typeface="+mn-lt"/>
          <a:ea typeface="+mn-ea"/>
          <a:cs typeface="+mn-cs"/>
          <a:sym typeface="Helvetica Light"/>
        </a:defRPr>
      </a:lvl5pPr>
      <a:lvl6pPr algn="ctr" defTabSz="584200">
        <a:defRPr>
          <a:solidFill>
            <a:schemeClr val="tx1"/>
          </a:solidFill>
          <a:latin typeface="+mn-lt"/>
          <a:ea typeface="+mn-ea"/>
          <a:cs typeface="+mn-cs"/>
          <a:sym typeface="Helvetica Light"/>
        </a:defRPr>
      </a:lvl6pPr>
      <a:lvl7pPr algn="ctr" defTabSz="584200">
        <a:defRPr>
          <a:solidFill>
            <a:schemeClr val="tx1"/>
          </a:solidFill>
          <a:latin typeface="+mn-lt"/>
          <a:ea typeface="+mn-ea"/>
          <a:cs typeface="+mn-cs"/>
          <a:sym typeface="Helvetica Light"/>
        </a:defRPr>
      </a:lvl7pPr>
      <a:lvl8pPr algn="ctr" defTabSz="584200">
        <a:defRPr>
          <a:solidFill>
            <a:schemeClr val="tx1"/>
          </a:solidFill>
          <a:latin typeface="+mn-lt"/>
          <a:ea typeface="+mn-ea"/>
          <a:cs typeface="+mn-cs"/>
          <a:sym typeface="Helvetica Light"/>
        </a:defRPr>
      </a:lvl8pPr>
      <a:lvl9pPr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p:nvPr/>
        </p:nvSpPr>
        <p:spPr>
          <a:xfrm>
            <a:off x="206449" y="-2872501"/>
            <a:ext cx="13208001" cy="10113802"/>
          </a:xfrm>
          <a:prstGeom prst="rect">
            <a:avLst/>
          </a:prstGeom>
          <a:solidFill>
            <a:srgbClr val="2C2C2C"/>
          </a:solidFill>
          <a:ln w="12700">
            <a:miter lim="400000"/>
          </a:ln>
        </p:spPr>
        <p:txBody>
          <a:bodyPr lIns="0" tIns="0" rIns="0" bIns="0" anchor="ctr"/>
          <a:lstStyle/>
          <a:p>
            <a:pPr lvl="0">
              <a:defRPr sz="2400">
                <a:solidFill>
                  <a:srgbClr val="3FB2E3"/>
                </a:solidFill>
              </a:defRPr>
            </a:pPr>
            <a:endParaRPr/>
          </a:p>
        </p:txBody>
      </p:sp>
      <p:sp>
        <p:nvSpPr>
          <p:cNvPr id="47" name="Shape 47"/>
          <p:cNvSpPr/>
          <p:nvPr/>
        </p:nvSpPr>
        <p:spPr>
          <a:xfrm>
            <a:off x="2789566" y="3164053"/>
            <a:ext cx="8422766" cy="75849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gn="l">
              <a:lnSpc>
                <a:spcPct val="80000"/>
              </a:lnSpc>
              <a:defRPr sz="4400">
                <a:solidFill>
                  <a:srgbClr val="FFFFFF"/>
                </a:solidFill>
                <a:latin typeface="Helvetica Neue Thin"/>
                <a:ea typeface="Helvetica Neue Thin"/>
                <a:cs typeface="Helvetica Neue Thin"/>
                <a:sym typeface="Helvetica Neue Thin"/>
              </a:defRPr>
            </a:lvl1pPr>
          </a:lstStyle>
          <a:p>
            <a:pPr lvl="0">
              <a:defRPr sz="1800">
                <a:solidFill>
                  <a:srgbClr val="000000"/>
                </a:solidFill>
              </a:defRPr>
            </a:pPr>
            <a:r>
              <a:rPr sz="4400">
                <a:solidFill>
                  <a:srgbClr val="FFFFFF"/>
                </a:solidFill>
              </a:rPr>
              <a:t>The Lean User Persona Template</a:t>
            </a:r>
          </a:p>
        </p:txBody>
      </p:sp>
      <p:pic>
        <p:nvPicPr>
          <p:cNvPr id="48" name="image1.tif"/>
          <p:cNvPicPr/>
          <p:nvPr/>
        </p:nvPicPr>
        <p:blipFill>
          <a:blip r:embed="rId2">
            <a:extLst/>
          </a:blip>
          <a:stretch>
            <a:fillRect/>
          </a:stretch>
        </p:blipFill>
        <p:spPr>
          <a:xfrm>
            <a:off x="260619" y="164997"/>
            <a:ext cx="1422960" cy="1422959"/>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270000" y="358346"/>
            <a:ext cx="10464800" cy="9395254"/>
          </a:xfrm>
        </p:spPr>
        <p:txBody>
          <a:bodyPr>
            <a:normAutofit/>
          </a:bodyPr>
          <a:lstStyle/>
          <a:p>
            <a:endParaRPr lang="en-CA" sz="2400" dirty="0" smtClean="0"/>
          </a:p>
          <a:p>
            <a:endParaRPr lang="en-CA" sz="2400" dirty="0"/>
          </a:p>
          <a:p>
            <a:endParaRPr lang="en-CA" sz="2400" dirty="0" smtClean="0"/>
          </a:p>
          <a:p>
            <a:endParaRPr lang="en-CA" sz="2400" dirty="0"/>
          </a:p>
          <a:p>
            <a:pPr algn="l"/>
            <a:r>
              <a:rPr lang="en-CA" sz="2800" b="1" dirty="0" smtClean="0"/>
              <a:t>What is a persona?</a:t>
            </a:r>
          </a:p>
          <a:p>
            <a:endParaRPr lang="en-CA" sz="2400" dirty="0"/>
          </a:p>
          <a:p>
            <a:endParaRPr lang="en-CA" sz="2400" dirty="0" smtClean="0"/>
          </a:p>
          <a:p>
            <a:endParaRPr lang="en-CA" sz="2400" dirty="0"/>
          </a:p>
          <a:p>
            <a:endParaRPr lang="en-CA" sz="2400" dirty="0" smtClean="0"/>
          </a:p>
          <a:p>
            <a:r>
              <a:rPr lang="en-CA" sz="2400" dirty="0" smtClean="0"/>
              <a:t>A </a:t>
            </a:r>
            <a:r>
              <a:rPr lang="en-CA" sz="2400" dirty="0"/>
              <a:t>persona is a design tool that helps you write conversations. Before you can write a dialog, you have to have a clear picture of who is communicating. A good persona evokes a distinct tone and personality, and it’s simple enough to keep top-of-mind when writing dialog. It should be easy to answer the question: “What would this persona say or do in this situation?”.</a:t>
            </a:r>
          </a:p>
          <a:p>
            <a:endParaRPr lang="en-CA" sz="2400" dirty="0"/>
          </a:p>
          <a:p>
            <a:r>
              <a:rPr lang="en-CA" sz="2400" dirty="0"/>
              <a:t>Users will project a persona onto your </a:t>
            </a:r>
            <a:r>
              <a:rPr lang="en-CA" sz="2400" dirty="0" smtClean="0"/>
              <a:t>assistant </a:t>
            </a:r>
            <a:r>
              <a:rPr lang="en-CA" sz="2400" dirty="0"/>
              <a:t>whether you plan for one or not. So it's in your best interest to purposefully design the experience you want users to perceive, instead of leaving it up to chance.</a:t>
            </a:r>
          </a:p>
          <a:p>
            <a:endParaRPr lang="en-CA" sz="2400" dirty="0"/>
          </a:p>
          <a:p>
            <a:r>
              <a:rPr lang="en-CA" sz="2400" dirty="0" smtClean="0"/>
              <a:t>⚠ The </a:t>
            </a:r>
            <a:r>
              <a:rPr lang="en-CA" sz="2400" dirty="0"/>
              <a:t>goal of creating a persona is not to trick the user into thinking they're talking to a human being, but simply to leverage the communication system users learned first and know best: conversation. </a:t>
            </a:r>
            <a:r>
              <a:rPr lang="en-CA" sz="2400" dirty="0" smtClean="0"/>
              <a:t>⚠</a:t>
            </a:r>
            <a:endParaRPr lang="en-CA"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0927" y="683049"/>
            <a:ext cx="1904762" cy="2653968"/>
          </a:xfrm>
          <a:prstGeom prst="rect">
            <a:avLst/>
          </a:prstGeom>
        </p:spPr>
      </p:pic>
    </p:spTree>
    <p:extLst>
      <p:ext uri="{BB962C8B-B14F-4D97-AF65-F5344CB8AC3E}">
        <p14:creationId xmlns:p14="http://schemas.microsoft.com/office/powerpoint/2010/main" val="943044799"/>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Shape 50"/>
          <p:cNvSpPr/>
          <p:nvPr/>
        </p:nvSpPr>
        <p:spPr>
          <a:xfrm>
            <a:off x="2291017" y="482600"/>
            <a:ext cx="8422766" cy="73660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lvl1pPr>
              <a:lnSpc>
                <a:spcPct val="80000"/>
              </a:lnSpc>
              <a:defRPr sz="4400" i="1">
                <a:latin typeface="Baskerville"/>
                <a:ea typeface="Baskerville"/>
                <a:cs typeface="Baskerville"/>
                <a:sym typeface="Baskerville"/>
              </a:defRPr>
            </a:lvl1pPr>
          </a:lstStyle>
          <a:p>
            <a:pPr lvl="0">
              <a:defRPr sz="1800" i="0"/>
            </a:pPr>
            <a:r>
              <a:rPr sz="4400" i="1" dirty="0"/>
              <a:t>Lean Persona Best Practices</a:t>
            </a:r>
          </a:p>
        </p:txBody>
      </p:sp>
      <p:sp>
        <p:nvSpPr>
          <p:cNvPr id="51" name="Shape 51"/>
          <p:cNvSpPr/>
          <p:nvPr/>
        </p:nvSpPr>
        <p:spPr>
          <a:xfrm>
            <a:off x="552170" y="2467234"/>
            <a:ext cx="11900460" cy="1219821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spAutoFit/>
          </a:bodyPr>
          <a:lstStyle/>
          <a:p>
            <a:pPr marL="481263" lvl="0" indent="-481263" algn="l">
              <a:buSzPct val="100000"/>
              <a:buAutoNum type="arabicPeriod"/>
              <a:defRPr sz="1800"/>
            </a:pPr>
            <a:r>
              <a:rPr sz="2200" dirty="0"/>
              <a:t>If possible, draw from existing user research</a:t>
            </a:r>
            <a:r>
              <a:rPr sz="2200" dirty="0" smtClean="0"/>
              <a:t>.</a:t>
            </a:r>
            <a:endParaRPr sz="2200" dirty="0"/>
          </a:p>
          <a:p>
            <a:pPr lvl="0" algn="l">
              <a:defRPr sz="1800"/>
            </a:pPr>
            <a:endParaRPr sz="2200" dirty="0"/>
          </a:p>
          <a:p>
            <a:pPr marL="481263" lvl="0" indent="-481263" algn="l">
              <a:buSzPct val="100000"/>
              <a:buAutoNum type="arabicPeriod" startAt="2"/>
              <a:defRPr sz="1800"/>
            </a:pPr>
            <a:r>
              <a:rPr sz="2200" dirty="0"/>
              <a:t>Don’t focus on a person’s likes and dislikes. Their tasks, behaviors, and goals are much more actionable to a product team. </a:t>
            </a:r>
            <a:br>
              <a:rPr sz="2200" dirty="0"/>
            </a:br>
            <a:endParaRPr sz="2200" dirty="0"/>
          </a:p>
          <a:p>
            <a:pPr marL="481263" lvl="0" indent="-481263" algn="l">
              <a:buSzPct val="100000"/>
              <a:buAutoNum type="arabicPeriod" startAt="2"/>
              <a:defRPr sz="1800"/>
            </a:pPr>
            <a:r>
              <a:rPr sz="2200" dirty="0"/>
              <a:t>Create a new persona only when you see significant differences in behaviors. Too many personas leads to convoluted design. Most products are well-served with 3-5 personas (7 max</a:t>
            </a:r>
            <a:r>
              <a:rPr sz="2200" dirty="0" smtClean="0"/>
              <a:t>). </a:t>
            </a:r>
            <a:endParaRPr lang="en-CA" sz="2200" dirty="0"/>
          </a:p>
          <a:p>
            <a:pPr marL="481263" lvl="0" indent="-481263" algn="l">
              <a:buSzPct val="100000"/>
              <a:buAutoNum type="arabicPeriod" startAt="2"/>
              <a:defRPr sz="1800"/>
            </a:pPr>
            <a:endParaRPr lang="en-CA" sz="2200" dirty="0"/>
          </a:p>
          <a:p>
            <a:pPr marL="481263" lvl="0" indent="-481263" algn="l">
              <a:buSzPct val="100000"/>
              <a:buAutoNum type="arabicPeriod" startAt="2"/>
              <a:defRPr sz="1800"/>
            </a:pPr>
            <a:r>
              <a:rPr sz="2200" dirty="0" smtClean="0"/>
              <a:t>Leave </a:t>
            </a:r>
            <a:r>
              <a:rPr sz="2200" dirty="0"/>
              <a:t>out extraneous personal information if it’s unrelated to the problem. For example, if you design enterprise software, no need to mention the person’s favorite TV shows. </a:t>
            </a:r>
            <a:endParaRPr lang="en-CA" sz="2200" dirty="0" smtClean="0"/>
          </a:p>
          <a:p>
            <a:pPr marL="481263" lvl="0" indent="-481263" algn="l">
              <a:buSzPct val="100000"/>
              <a:buAutoNum type="arabicPeriod" startAt="2"/>
              <a:defRPr sz="1800"/>
            </a:pPr>
            <a:endParaRPr lang="en-CA" sz="2200" dirty="0"/>
          </a:p>
          <a:p>
            <a:pPr marL="481263" lvl="0" indent="-481263" algn="l">
              <a:buSzPct val="100000"/>
              <a:buAutoNum type="arabicPeriod" startAt="2"/>
              <a:defRPr sz="1800"/>
            </a:pPr>
            <a:r>
              <a:rPr sz="2200" dirty="0" smtClean="0"/>
              <a:t>Lean </a:t>
            </a:r>
            <a:r>
              <a:rPr sz="2200" dirty="0"/>
              <a:t>personas are living documents. Ask for feedback from all stakeholders, then iterate. Test your prototype, then iterate based on new user insights. </a:t>
            </a:r>
            <a:endParaRPr lang="en-CA" sz="2200" dirty="0" smtClean="0"/>
          </a:p>
          <a:p>
            <a:pPr marL="481263" lvl="0" indent="-481263" algn="l">
              <a:buSzPct val="100000"/>
              <a:buAutoNum type="arabicPeriod" startAt="2"/>
              <a:defRPr sz="1800"/>
            </a:pPr>
            <a:endParaRPr lang="en-CA" sz="2200" dirty="0"/>
          </a:p>
          <a:p>
            <a:pPr marL="481263" lvl="0" indent="-481263" algn="l">
              <a:buSzPct val="100000"/>
              <a:buAutoNum type="arabicPeriod" startAt="2"/>
              <a:defRPr sz="1800"/>
            </a:pPr>
            <a:r>
              <a:rPr sz="2200" dirty="0" smtClean="0"/>
              <a:t>Circulate </a:t>
            </a:r>
            <a:r>
              <a:rPr sz="2200" dirty="0"/>
              <a:t>your persona with anyone who touches product. The value lies in collaborative insights, not the document tacked on a wall. </a:t>
            </a:r>
            <a:br>
              <a:rPr sz="2200" dirty="0"/>
            </a:br>
            <a:r>
              <a:rPr sz="2200" dirty="0"/>
              <a:t/>
            </a:r>
            <a:br>
              <a:rPr sz="2200" dirty="0"/>
            </a:br>
            <a:endParaRPr sz="2200" dirty="0"/>
          </a:p>
          <a:p>
            <a:pPr marL="481263" lvl="0" indent="-481263" algn="l">
              <a:buSzPct val="100000"/>
              <a:buAutoNum type="arabicPeriod" startAt="7"/>
              <a:defRPr sz="1800"/>
            </a:pPr>
            <a:endParaRPr sz="2200" dirty="0"/>
          </a:p>
          <a:p>
            <a:pPr marL="481263" lvl="0" indent="-481263" algn="l">
              <a:buSzPct val="100000"/>
              <a:buAutoNum type="arabicPeriod" startAt="7"/>
              <a:defRPr sz="1800"/>
            </a:pPr>
            <a:endParaRPr sz="2200" dirty="0"/>
          </a:p>
          <a:p>
            <a:pPr lvl="0">
              <a:defRPr sz="1800"/>
            </a:pPr>
            <a:endParaRPr sz="3600" dirty="0"/>
          </a:p>
          <a:p>
            <a:pPr lvl="0">
              <a:defRPr sz="1800"/>
            </a:pPr>
            <a:endParaRPr sz="3600" dirty="0"/>
          </a:p>
          <a:p>
            <a:pPr lvl="0">
              <a:defRPr sz="1800"/>
            </a:pPr>
            <a:endParaRPr sz="3600" dirty="0"/>
          </a:p>
          <a:p>
            <a:pPr lvl="0">
              <a:defRPr sz="1800"/>
            </a:pPr>
            <a:endParaRPr sz="3600" dirty="0"/>
          </a:p>
          <a:p>
            <a:pPr lvl="0">
              <a:defRPr sz="1800"/>
            </a:pPr>
            <a:endParaRPr sz="3600" dirty="0"/>
          </a:p>
          <a:p>
            <a:pPr lvl="0">
              <a:defRPr sz="1800"/>
            </a:pPr>
            <a:endParaRPr sz="3600" dirty="0"/>
          </a:p>
          <a:p>
            <a:pPr lvl="0">
              <a:defRPr sz="1800"/>
            </a:pPr>
            <a:endParaRPr sz="3600" dirty="0"/>
          </a:p>
          <a:p>
            <a:pPr lvl="0">
              <a:defRPr sz="1800"/>
            </a:pPr>
            <a:endParaRPr sz="3600" dirty="0"/>
          </a:p>
          <a:p>
            <a:pPr lvl="0">
              <a:defRPr sz="1800"/>
            </a:pPr>
            <a:endParaRPr sz="3600"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Shape 53"/>
          <p:cNvSpPr/>
          <p:nvPr/>
        </p:nvSpPr>
        <p:spPr>
          <a:xfrm>
            <a:off x="-12700" y="7747000"/>
            <a:ext cx="13030200" cy="2021285"/>
          </a:xfrm>
          <a:prstGeom prst="rect">
            <a:avLst/>
          </a:prstGeom>
          <a:solidFill>
            <a:srgbClr val="FFFFFF"/>
          </a:solidFill>
          <a:ln w="12700">
            <a:miter lim="400000"/>
          </a:ln>
          <a:effectLst>
            <a:outerShdw blurRad="38100" dist="25400" dir="5400000" rotWithShape="0">
              <a:srgbClr val="000000">
                <a:alpha val="50000"/>
              </a:srgbClr>
            </a:outerShdw>
          </a:effectLst>
        </p:spPr>
        <p:txBody>
          <a:bodyPr lIns="0" tIns="0" rIns="0" bIns="0" anchor="ctr"/>
          <a:lstStyle/>
          <a:p>
            <a:pPr lvl="0">
              <a:defRPr sz="2400">
                <a:solidFill>
                  <a:srgbClr val="FFFFFF"/>
                </a:solidFill>
              </a:defRPr>
            </a:pPr>
            <a:endParaRPr/>
          </a:p>
        </p:txBody>
      </p:sp>
      <p:graphicFrame>
        <p:nvGraphicFramePr>
          <p:cNvPr id="54" name="Table 54"/>
          <p:cNvGraphicFramePr/>
          <p:nvPr>
            <p:extLst>
              <p:ext uri="{D42A27DB-BD31-4B8C-83A1-F6EECF244321}">
                <p14:modId xmlns:p14="http://schemas.microsoft.com/office/powerpoint/2010/main" val="3381025241"/>
              </p:ext>
            </p:extLst>
          </p:nvPr>
        </p:nvGraphicFramePr>
        <p:xfrm>
          <a:off x="500662" y="433493"/>
          <a:ext cx="12294587" cy="9639786"/>
        </p:xfrm>
        <a:graphic>
          <a:graphicData uri="http://schemas.openxmlformats.org/drawingml/2006/table">
            <a:tbl>
              <a:tblPr bandRow="1">
                <a:tableStyleId>{4C3C2611-4C71-4FC5-86AE-919BDF0F9419}</a:tableStyleId>
              </a:tblPr>
              <a:tblGrid>
                <a:gridCol w="6338757">
                  <a:extLst>
                    <a:ext uri="{9D8B030D-6E8A-4147-A177-3AD203B41FA5}">
                      <a16:colId xmlns:a16="http://schemas.microsoft.com/office/drawing/2014/main" val="20000"/>
                    </a:ext>
                  </a:extLst>
                </a:gridCol>
                <a:gridCol w="5955830">
                  <a:extLst>
                    <a:ext uri="{9D8B030D-6E8A-4147-A177-3AD203B41FA5}">
                      <a16:colId xmlns:a16="http://schemas.microsoft.com/office/drawing/2014/main" val="20001"/>
                    </a:ext>
                  </a:extLst>
                </a:gridCol>
              </a:tblGrid>
              <a:tr h="4161896">
                <a:tc>
                  <a:txBody>
                    <a:bodyPr/>
                    <a:lstStyle/>
                    <a:p>
                      <a:pPr lvl="0" indent="228600" algn="l">
                        <a:defRPr b="0" i="0"/>
                      </a:pPr>
                      <a:r>
                        <a:rPr b="1" i="1" dirty="0"/>
                        <a:t>                            </a:t>
                      </a:r>
                      <a:r>
                        <a:rPr i="1" dirty="0"/>
                        <a:t>   </a:t>
                      </a:r>
                      <a:r>
                        <a:rPr dirty="0">
                          <a:solidFill>
                            <a:srgbClr val="FFFFFF"/>
                          </a:solidFill>
                        </a:rPr>
                        <a:t>         </a:t>
                      </a:r>
                      <a:r>
                        <a:rPr sz="2200" b="1" u="sng" dirty="0"/>
                        <a:t>Facts</a:t>
                      </a:r>
                      <a:r>
                        <a:rPr b="1" i="1" dirty="0"/>
                        <a:t/>
                      </a:r>
                      <a:br>
                        <a:rPr b="1" i="1" dirty="0"/>
                      </a:br>
                      <a:r>
                        <a:rPr b="1" i="1" dirty="0"/>
                        <a:t/>
                      </a:r>
                      <a:br>
                        <a:rPr b="1" i="1" dirty="0"/>
                      </a:br>
                      <a:r>
                        <a:rPr i="1" dirty="0"/>
                        <a:t>  </a:t>
                      </a:r>
                      <a:r>
                        <a:rPr lang="en-CA" i="1" dirty="0" smtClean="0"/>
                        <a:t>Adam</a:t>
                      </a:r>
                      <a:r>
                        <a:rPr lang="en-CA" i="1" baseline="0" dirty="0" smtClean="0"/>
                        <a:t> the AS-02 admin</a:t>
                      </a:r>
                      <a:endParaRPr b="1" i="1" dirty="0"/>
                    </a:p>
                    <a:p>
                      <a:pPr lvl="0" indent="228600" algn="l">
                        <a:defRPr b="0" i="0"/>
                      </a:pPr>
                      <a:endParaRPr b="1" i="1" dirty="0"/>
                    </a:p>
                    <a:p>
                      <a:pPr lvl="0" indent="228600" algn="l">
                        <a:lnSpc>
                          <a:spcPct val="120000"/>
                        </a:lnSpc>
                        <a:defRPr b="0" i="0"/>
                      </a:pPr>
                      <a:r>
                        <a:rPr b="1" i="1" dirty="0"/>
                        <a:t>                      </a:t>
                      </a:r>
                      <a:r>
                        <a:rPr b="1" dirty="0"/>
                        <a:t> </a:t>
                      </a:r>
                      <a:r>
                        <a:rPr dirty="0" smtClean="0"/>
                        <a:t>-</a:t>
                      </a:r>
                      <a:r>
                        <a:rPr b="1" dirty="0" smtClean="0"/>
                        <a:t> </a:t>
                      </a:r>
                      <a:r>
                        <a:rPr lang="en-CA" b="0" dirty="0" smtClean="0"/>
                        <a:t>Adam</a:t>
                      </a:r>
                      <a:r>
                        <a:rPr lang="en-CA" b="0" baseline="0" dirty="0" smtClean="0"/>
                        <a:t> has been an admin for 3 years</a:t>
                      </a:r>
                    </a:p>
                    <a:p>
                      <a:pPr marL="285750" lvl="0" indent="-285750" algn="l">
                        <a:lnSpc>
                          <a:spcPct val="120000"/>
                        </a:lnSpc>
                        <a:buFontTx/>
                        <a:buChar char="-"/>
                        <a:defRPr b="0" i="0"/>
                      </a:pPr>
                      <a:r>
                        <a:rPr lang="en-CA" dirty="0" smtClean="0"/>
                        <a:t>Supports senior management</a:t>
                      </a:r>
                      <a:r>
                        <a:rPr lang="en-CA" baseline="0" dirty="0" smtClean="0"/>
                        <a:t> and a team of 15</a:t>
                      </a:r>
                    </a:p>
                    <a:p>
                      <a:pPr marL="285750" lvl="0" indent="-285750" algn="l">
                        <a:lnSpc>
                          <a:spcPct val="120000"/>
                        </a:lnSpc>
                        <a:buFontTx/>
                        <a:buChar char="-"/>
                        <a:defRPr b="0" i="0"/>
                      </a:pPr>
                      <a:r>
                        <a:rPr lang="en-CA" baseline="0" dirty="0" smtClean="0"/>
                        <a:t>Bilingual</a:t>
                      </a:r>
                    </a:p>
                    <a:p>
                      <a:pPr marL="285750" lvl="0" indent="-285750" algn="l">
                        <a:lnSpc>
                          <a:spcPct val="120000"/>
                        </a:lnSpc>
                        <a:buFontTx/>
                        <a:buChar char="-"/>
                        <a:defRPr b="0" i="0"/>
                      </a:pPr>
                      <a:r>
                        <a:rPr lang="en-CA" baseline="0" dirty="0" smtClean="0"/>
                        <a:t>Frequently engages the NSD on behalf of his clients</a:t>
                      </a:r>
                      <a:r>
                        <a:rPr dirty="0" smtClean="0"/>
                        <a:t>                               </a:t>
                      </a:r>
                      <a:endParaRPr lang="en-CA" dirty="0" smtClean="0"/>
                    </a:p>
                    <a:p>
                      <a:pPr lvl="0" indent="228600" algn="l">
                        <a:lnSpc>
                          <a:spcPct val="120000"/>
                        </a:lnSpc>
                        <a:defRPr b="0" i="0"/>
                      </a:pPr>
                      <a:endParaRPr dirty="0"/>
                    </a:p>
                    <a:p>
                      <a:pPr lvl="0" indent="228600" algn="l">
                        <a:defRPr b="0" i="0"/>
                      </a:pPr>
                      <a:endParaRPr i="1" dirty="0"/>
                    </a:p>
                    <a:p>
                      <a:pPr lvl="0" indent="228600" algn="l">
                        <a:defRPr b="0" i="0"/>
                      </a:pPr>
                      <a:endParaRPr i="1" dirty="0"/>
                    </a:p>
                  </a:txBody>
                  <a:tcPr marL="63500" marR="63500" marT="63500" marB="63500" horzOverflow="overflow">
                    <a:lnL w="12700">
                      <a:miter lim="400000"/>
                    </a:lnL>
                    <a:lnR w="12700">
                      <a:miter lim="400000"/>
                    </a:lnR>
                    <a:lnT w="12700">
                      <a:miter lim="400000"/>
                    </a:lnT>
                    <a:lnB w="12700">
                      <a:miter lim="400000"/>
                    </a:lnB>
                  </a:tcPr>
                </a:tc>
                <a:tc>
                  <a:txBody>
                    <a:bodyPr/>
                    <a:lstStyle/>
                    <a:p>
                      <a:pPr lvl="0" indent="228600" algn="l">
                        <a:defRPr b="0" i="0"/>
                      </a:pPr>
                      <a:r>
                        <a:rPr b="1" i="1" dirty="0"/>
                        <a:t>                            </a:t>
                      </a:r>
                      <a:r>
                        <a:rPr i="1" dirty="0"/>
                        <a:t>   </a:t>
                      </a:r>
                      <a:r>
                        <a:rPr dirty="0">
                          <a:solidFill>
                            <a:srgbClr val="FFFFFF"/>
                          </a:solidFill>
                        </a:rPr>
                        <a:t> </a:t>
                      </a:r>
                      <a:r>
                        <a:rPr sz="2200" b="1" u="sng" dirty="0"/>
                        <a:t>Pain Points</a:t>
                      </a:r>
                      <a:r>
                        <a:rPr b="1" i="1" dirty="0"/>
                        <a:t/>
                      </a:r>
                      <a:br>
                        <a:rPr b="1" i="1" dirty="0"/>
                      </a:br>
                      <a:r>
                        <a:rPr b="1" i="1" dirty="0"/>
                        <a:t/>
                      </a:r>
                      <a:br>
                        <a:rPr b="1" i="1" dirty="0"/>
                      </a:br>
                      <a:endParaRPr b="1" i="1" dirty="0"/>
                    </a:p>
                    <a:p>
                      <a:pPr lvl="0" indent="228600" algn="l">
                        <a:defRPr b="0" i="0"/>
                      </a:pPr>
                      <a:endParaRPr b="1" i="1" dirty="0"/>
                    </a:p>
                    <a:p>
                      <a:pPr marL="409073" lvl="0" indent="-180473" algn="l">
                        <a:lnSpc>
                          <a:spcPct val="120000"/>
                        </a:lnSpc>
                        <a:buSzPct val="100000"/>
                        <a:buChar char="•"/>
                        <a:defRPr b="0" i="0"/>
                      </a:pPr>
                      <a:r>
                        <a:rPr lang="en-CA" i="0" dirty="0" smtClean="0"/>
                        <a:t>Feels unreliable when caught</a:t>
                      </a:r>
                      <a:r>
                        <a:rPr lang="en-CA" i="0" baseline="0" dirty="0" smtClean="0"/>
                        <a:t> in the middle of clients and service desk, waiting for resolution.</a:t>
                      </a:r>
                    </a:p>
                    <a:p>
                      <a:pPr marL="409073" lvl="0" indent="-180473" algn="l">
                        <a:lnSpc>
                          <a:spcPct val="120000"/>
                        </a:lnSpc>
                        <a:buSzPct val="100000"/>
                        <a:buChar char="•"/>
                        <a:defRPr b="0" i="0"/>
                      </a:pPr>
                      <a:r>
                        <a:rPr lang="en-CA" i="0" baseline="0" dirty="0" smtClean="0"/>
                        <a:t>Undefined processes, lack of internal knowledge. Spends too much time seeking out </a:t>
                      </a:r>
                      <a:r>
                        <a:rPr lang="en-CA" i="0" baseline="0" dirty="0" smtClean="0"/>
                        <a:t>information from silos.</a:t>
                      </a:r>
                      <a:endParaRPr lang="en-CA" i="0" baseline="0" dirty="0" smtClean="0"/>
                    </a:p>
                    <a:p>
                      <a:pPr marL="409073" lvl="0" indent="-180473" algn="l">
                        <a:lnSpc>
                          <a:spcPct val="120000"/>
                        </a:lnSpc>
                        <a:buSzPct val="100000"/>
                        <a:buChar char="•"/>
                        <a:defRPr b="0" i="0"/>
                      </a:pPr>
                      <a:r>
                        <a:rPr lang="en-CA" i="0" baseline="0" dirty="0" smtClean="0"/>
                        <a:t>Spends too much time on hold with NSD phone line.</a:t>
                      </a:r>
                    </a:p>
                    <a:p>
                      <a:pPr marL="409073" lvl="0" indent="-180473" algn="l">
                        <a:lnSpc>
                          <a:spcPct val="120000"/>
                        </a:lnSpc>
                        <a:buSzPct val="100000"/>
                        <a:buChar char="•"/>
                        <a:defRPr b="0" i="0"/>
                      </a:pPr>
                      <a:endParaRPr lang="en-CA" i="0" baseline="0" dirty="0" smtClean="0"/>
                    </a:p>
                    <a:p>
                      <a:pPr marL="409073" lvl="0" indent="-180473" algn="l">
                        <a:lnSpc>
                          <a:spcPct val="120000"/>
                        </a:lnSpc>
                        <a:buSzPct val="100000"/>
                        <a:buChar char="•"/>
                        <a:defRPr b="0" i="0"/>
                      </a:pPr>
                      <a:endParaRPr i="1" dirty="0"/>
                    </a:p>
                    <a:p>
                      <a:pPr lvl="0" indent="228600" algn="l">
                        <a:defRPr b="0" i="0"/>
                      </a:pPr>
                      <a:endParaRPr i="1" dirty="0"/>
                    </a:p>
                    <a:p>
                      <a:pPr lvl="0" indent="228600" algn="l">
                        <a:defRPr b="0" i="0"/>
                      </a:pPr>
                      <a:endParaRPr i="1" dirty="0"/>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r h="5172434">
                <a:tc>
                  <a:txBody>
                    <a:bodyPr/>
                    <a:lstStyle/>
                    <a:p>
                      <a:pPr lvl="0" indent="228600">
                        <a:lnSpc>
                          <a:spcPct val="120000"/>
                        </a:lnSpc>
                        <a:defRPr b="0" i="0"/>
                      </a:pPr>
                      <a:r>
                        <a:rPr sz="2200" b="1" u="sng" dirty="0"/>
                        <a:t>Tasks &amp; Behavior</a:t>
                      </a:r>
                    </a:p>
                    <a:p>
                      <a:pPr lvl="0" indent="228600">
                        <a:lnSpc>
                          <a:spcPct val="120000"/>
                        </a:lnSpc>
                        <a:defRPr b="0" i="0"/>
                      </a:pPr>
                      <a:endParaRPr sz="2200" b="1" u="sng" dirty="0"/>
                    </a:p>
                    <a:p>
                      <a:pPr marL="514350" lvl="0" indent="-285750" algn="l">
                        <a:lnSpc>
                          <a:spcPct val="120000"/>
                        </a:lnSpc>
                        <a:buSzPct val="100000"/>
                        <a:buFont typeface="Arial" panose="020B0604020202020204" pitchFamily="34" charset="0"/>
                        <a:buChar char="•"/>
                        <a:defRPr b="0" i="0"/>
                      </a:pPr>
                      <a:r>
                        <a:rPr lang="en-CA" dirty="0" smtClean="0"/>
                        <a:t>Makes software request on behalf of clients</a:t>
                      </a:r>
                    </a:p>
                    <a:p>
                      <a:pPr marL="514350" lvl="0" indent="-285750" algn="l">
                        <a:lnSpc>
                          <a:spcPct val="120000"/>
                        </a:lnSpc>
                        <a:buSzPct val="100000"/>
                        <a:buFont typeface="Arial" panose="020B0604020202020204" pitchFamily="34" charset="0"/>
                        <a:buChar char="•"/>
                        <a:defRPr b="0" i="0"/>
                      </a:pPr>
                      <a:r>
                        <a:rPr lang="en-CA" dirty="0" smtClean="0"/>
                        <a:t>Makes hardware request, often bypassing NSD due</a:t>
                      </a:r>
                      <a:r>
                        <a:rPr lang="en-CA" baseline="0" dirty="0" smtClean="0"/>
                        <a:t> to cumbersome process, and going right to the source</a:t>
                      </a:r>
                    </a:p>
                    <a:p>
                      <a:pPr marL="514350" lvl="0" indent="-285750" algn="l">
                        <a:lnSpc>
                          <a:spcPct val="120000"/>
                        </a:lnSpc>
                        <a:buSzPct val="100000"/>
                        <a:buFont typeface="Arial" panose="020B0604020202020204" pitchFamily="34" charset="0"/>
                        <a:buChar char="•"/>
                        <a:defRPr b="0" i="0"/>
                      </a:pPr>
                      <a:r>
                        <a:rPr lang="en-CA" baseline="0" dirty="0" smtClean="0"/>
                        <a:t>Gathers information on requests on behalf of clients and management</a:t>
                      </a:r>
                      <a:endParaRPr dirty="0"/>
                    </a:p>
                  </a:txBody>
                  <a:tcPr marL="63500" marR="63500" marT="63500" marB="63500" horzOverflow="overflow">
                    <a:lnL w="12700">
                      <a:miter lim="400000"/>
                    </a:lnL>
                    <a:lnR w="12700">
                      <a:miter lim="400000"/>
                    </a:lnR>
                    <a:lnT w="12700">
                      <a:miter lim="400000"/>
                    </a:lnT>
                    <a:lnB w="12700">
                      <a:miter lim="400000"/>
                    </a:lnB>
                  </a:tcPr>
                </a:tc>
                <a:tc>
                  <a:txBody>
                    <a:bodyPr/>
                    <a:lstStyle/>
                    <a:p>
                      <a:pPr lvl="0" indent="228600">
                        <a:lnSpc>
                          <a:spcPct val="120000"/>
                        </a:lnSpc>
                        <a:defRPr b="0" i="0"/>
                      </a:pPr>
                      <a:r>
                        <a:rPr sz="2200" b="1" u="sng" dirty="0"/>
                        <a:t>Goals</a:t>
                      </a:r>
                    </a:p>
                    <a:p>
                      <a:pPr lvl="0" indent="228600">
                        <a:lnSpc>
                          <a:spcPct val="120000"/>
                        </a:lnSpc>
                        <a:defRPr b="0" i="0"/>
                      </a:pPr>
                      <a:endParaRPr sz="2200" b="1" u="sng" dirty="0"/>
                    </a:p>
                    <a:p>
                      <a:pPr marL="409073" lvl="0" indent="-180473" algn="l">
                        <a:lnSpc>
                          <a:spcPct val="120000"/>
                        </a:lnSpc>
                        <a:buSzPct val="100000"/>
                        <a:buChar char="•"/>
                        <a:defRPr b="0" i="0"/>
                      </a:pPr>
                      <a:r>
                        <a:rPr lang="en-CA" dirty="0" smtClean="0"/>
                        <a:t>Speedy service for his clients</a:t>
                      </a:r>
                    </a:p>
                    <a:p>
                      <a:pPr marL="409073" lvl="0" indent="-180473" algn="l">
                        <a:lnSpc>
                          <a:spcPct val="120000"/>
                        </a:lnSpc>
                        <a:buSzPct val="100000"/>
                        <a:buChar char="•"/>
                        <a:defRPr b="0" i="0"/>
                      </a:pPr>
                      <a:r>
                        <a:rPr lang="en-CA" dirty="0" smtClean="0"/>
                        <a:t>Consistent</a:t>
                      </a:r>
                      <a:r>
                        <a:rPr lang="en-CA" baseline="0" dirty="0" smtClean="0"/>
                        <a:t> methods</a:t>
                      </a:r>
                      <a:r>
                        <a:rPr lang="en-CA" dirty="0" smtClean="0"/>
                        <a:t> to search, understand</a:t>
                      </a:r>
                      <a:r>
                        <a:rPr lang="en-CA" baseline="0" dirty="0" smtClean="0"/>
                        <a:t> and gather process information</a:t>
                      </a:r>
                    </a:p>
                    <a:p>
                      <a:pPr marL="409073" lvl="0" indent="-180473" algn="l">
                        <a:lnSpc>
                          <a:spcPct val="120000"/>
                        </a:lnSpc>
                        <a:buSzPct val="100000"/>
                        <a:buChar char="•"/>
                        <a:defRPr b="0" i="0"/>
                      </a:pPr>
                      <a:r>
                        <a:rPr lang="en-CA" baseline="0" dirty="0" smtClean="0"/>
                        <a:t>Be more self sufficient</a:t>
                      </a:r>
                      <a:endParaRPr dirty="0"/>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960342309"/>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Shape 53"/>
          <p:cNvSpPr/>
          <p:nvPr/>
        </p:nvSpPr>
        <p:spPr>
          <a:xfrm>
            <a:off x="-12700" y="7747000"/>
            <a:ext cx="13030200" cy="2021285"/>
          </a:xfrm>
          <a:prstGeom prst="rect">
            <a:avLst/>
          </a:prstGeom>
          <a:solidFill>
            <a:srgbClr val="FFFFFF"/>
          </a:solidFill>
          <a:ln w="12700">
            <a:miter lim="400000"/>
          </a:ln>
          <a:effectLst>
            <a:outerShdw blurRad="38100" dist="25400" dir="5400000" rotWithShape="0">
              <a:srgbClr val="000000">
                <a:alpha val="50000"/>
              </a:srgbClr>
            </a:outerShdw>
          </a:effectLst>
        </p:spPr>
        <p:txBody>
          <a:bodyPr lIns="0" tIns="0" rIns="0" bIns="0" anchor="ctr"/>
          <a:lstStyle/>
          <a:p>
            <a:pPr lvl="0">
              <a:defRPr sz="2400">
                <a:solidFill>
                  <a:srgbClr val="FFFFFF"/>
                </a:solidFill>
              </a:defRPr>
            </a:pPr>
            <a:endParaRPr/>
          </a:p>
        </p:txBody>
      </p:sp>
      <p:graphicFrame>
        <p:nvGraphicFramePr>
          <p:cNvPr id="54" name="Table 54"/>
          <p:cNvGraphicFramePr/>
          <p:nvPr>
            <p:extLst>
              <p:ext uri="{D42A27DB-BD31-4B8C-83A1-F6EECF244321}">
                <p14:modId xmlns:p14="http://schemas.microsoft.com/office/powerpoint/2010/main" val="3183982947"/>
              </p:ext>
            </p:extLst>
          </p:nvPr>
        </p:nvGraphicFramePr>
        <p:xfrm>
          <a:off x="500662" y="433493"/>
          <a:ext cx="12294587" cy="9334330"/>
        </p:xfrm>
        <a:graphic>
          <a:graphicData uri="http://schemas.openxmlformats.org/drawingml/2006/table">
            <a:tbl>
              <a:tblPr bandRow="1">
                <a:tableStyleId>{4C3C2611-4C71-4FC5-86AE-919BDF0F9419}</a:tableStyleId>
              </a:tblPr>
              <a:tblGrid>
                <a:gridCol w="6338757">
                  <a:extLst>
                    <a:ext uri="{9D8B030D-6E8A-4147-A177-3AD203B41FA5}">
                      <a16:colId xmlns:a16="http://schemas.microsoft.com/office/drawing/2014/main" val="20000"/>
                    </a:ext>
                  </a:extLst>
                </a:gridCol>
                <a:gridCol w="5955830">
                  <a:extLst>
                    <a:ext uri="{9D8B030D-6E8A-4147-A177-3AD203B41FA5}">
                      <a16:colId xmlns:a16="http://schemas.microsoft.com/office/drawing/2014/main" val="20001"/>
                    </a:ext>
                  </a:extLst>
                </a:gridCol>
              </a:tblGrid>
              <a:tr h="4161896">
                <a:tc>
                  <a:txBody>
                    <a:bodyPr/>
                    <a:lstStyle/>
                    <a:p>
                      <a:pPr lvl="0" indent="228600" algn="l">
                        <a:defRPr b="0" i="0"/>
                      </a:pPr>
                      <a:r>
                        <a:rPr b="1" i="1" dirty="0"/>
                        <a:t>                            </a:t>
                      </a:r>
                      <a:r>
                        <a:rPr i="1" dirty="0"/>
                        <a:t>   </a:t>
                      </a:r>
                      <a:r>
                        <a:rPr dirty="0">
                          <a:solidFill>
                            <a:srgbClr val="FFFFFF"/>
                          </a:solidFill>
                        </a:rPr>
                        <a:t>         </a:t>
                      </a:r>
                      <a:r>
                        <a:rPr sz="2200" b="1" u="sng" dirty="0"/>
                        <a:t>Facts</a:t>
                      </a:r>
                      <a:r>
                        <a:rPr b="1" i="1" dirty="0"/>
                        <a:t/>
                      </a:r>
                      <a:br>
                        <a:rPr b="1" i="1" dirty="0"/>
                      </a:br>
                      <a:r>
                        <a:rPr b="1" i="1" dirty="0"/>
                        <a:t/>
                      </a:r>
                      <a:br>
                        <a:rPr b="1" i="1" dirty="0"/>
                      </a:br>
                      <a:r>
                        <a:rPr i="1" dirty="0"/>
                        <a:t>  </a:t>
                      </a:r>
                      <a:r>
                        <a:rPr lang="en-CA" i="1" dirty="0" smtClean="0"/>
                        <a:t>Susan</a:t>
                      </a:r>
                      <a:r>
                        <a:rPr lang="en-CA" i="1" baseline="0" dirty="0" smtClean="0"/>
                        <a:t> CS-03 Technical Team Lead</a:t>
                      </a:r>
                      <a:endParaRPr b="1" i="1" dirty="0"/>
                    </a:p>
                    <a:p>
                      <a:pPr lvl="0" indent="228600" algn="l">
                        <a:defRPr b="0" i="0"/>
                      </a:pPr>
                      <a:endParaRPr b="1" i="1" dirty="0"/>
                    </a:p>
                    <a:p>
                      <a:pPr lvl="0" indent="228600" algn="l">
                        <a:lnSpc>
                          <a:spcPct val="120000"/>
                        </a:lnSpc>
                        <a:defRPr b="0" i="0"/>
                      </a:pPr>
                      <a:r>
                        <a:rPr b="1" i="1" dirty="0"/>
                        <a:t>                      </a:t>
                      </a:r>
                      <a:r>
                        <a:rPr b="1" dirty="0"/>
                        <a:t> </a:t>
                      </a:r>
                      <a:r>
                        <a:rPr dirty="0" smtClean="0"/>
                        <a:t>-</a:t>
                      </a:r>
                      <a:r>
                        <a:rPr b="1" dirty="0" smtClean="0"/>
                        <a:t> </a:t>
                      </a:r>
                      <a:r>
                        <a:rPr lang="en-CA" b="0" dirty="0" smtClean="0"/>
                        <a:t>Has</a:t>
                      </a:r>
                      <a:r>
                        <a:rPr lang="en-CA" b="0" baseline="0" dirty="0" smtClean="0"/>
                        <a:t> 20 years of technical and supervisory experience in the department</a:t>
                      </a:r>
                    </a:p>
                    <a:p>
                      <a:pPr marL="285750" lvl="0" indent="-285750" algn="l">
                        <a:lnSpc>
                          <a:spcPct val="120000"/>
                        </a:lnSpc>
                        <a:buFontTx/>
                        <a:buChar char="-"/>
                        <a:defRPr b="0" i="0"/>
                      </a:pPr>
                      <a:r>
                        <a:rPr lang="en-CA" b="0" baseline="0" dirty="0" smtClean="0"/>
                        <a:t>Has joined and is leading her current team for the last 1 year</a:t>
                      </a:r>
                    </a:p>
                    <a:p>
                      <a:pPr marL="285750" lvl="0" indent="-285750" algn="l">
                        <a:lnSpc>
                          <a:spcPct val="120000"/>
                        </a:lnSpc>
                        <a:buFontTx/>
                        <a:buChar char="-"/>
                        <a:defRPr b="0" i="0"/>
                      </a:pPr>
                      <a:r>
                        <a:rPr lang="en-CA" dirty="0" smtClean="0"/>
                        <a:t>Spends time managing projects, managing clients expectations, technical</a:t>
                      </a:r>
                      <a:r>
                        <a:rPr lang="en-CA" baseline="0" dirty="0" smtClean="0"/>
                        <a:t> issues and supervisory roles</a:t>
                      </a:r>
                      <a:endParaRPr dirty="0"/>
                    </a:p>
                    <a:p>
                      <a:pPr lvl="0" indent="228600" algn="l">
                        <a:defRPr b="0" i="0"/>
                      </a:pPr>
                      <a:endParaRPr i="1" dirty="0"/>
                    </a:p>
                    <a:p>
                      <a:pPr lvl="0" indent="228600" algn="l">
                        <a:defRPr b="0" i="0"/>
                      </a:pPr>
                      <a:endParaRPr i="1" dirty="0"/>
                    </a:p>
                  </a:txBody>
                  <a:tcPr marL="63500" marR="63500" marT="63500" marB="63500" horzOverflow="overflow">
                    <a:lnL w="12700">
                      <a:miter lim="400000"/>
                    </a:lnL>
                    <a:lnR w="12700">
                      <a:miter lim="400000"/>
                    </a:lnR>
                    <a:lnT w="12700">
                      <a:miter lim="400000"/>
                    </a:lnT>
                    <a:lnB w="12700">
                      <a:miter lim="400000"/>
                    </a:lnB>
                  </a:tcPr>
                </a:tc>
                <a:tc>
                  <a:txBody>
                    <a:bodyPr/>
                    <a:lstStyle/>
                    <a:p>
                      <a:pPr lvl="0" indent="228600" algn="l">
                        <a:defRPr b="0" i="0"/>
                      </a:pPr>
                      <a:r>
                        <a:rPr b="1" i="1" dirty="0"/>
                        <a:t>                            </a:t>
                      </a:r>
                      <a:r>
                        <a:rPr i="1" dirty="0"/>
                        <a:t>   </a:t>
                      </a:r>
                      <a:r>
                        <a:rPr dirty="0">
                          <a:solidFill>
                            <a:srgbClr val="FFFFFF"/>
                          </a:solidFill>
                        </a:rPr>
                        <a:t> </a:t>
                      </a:r>
                      <a:r>
                        <a:rPr sz="2200" b="1" u="sng" dirty="0"/>
                        <a:t>Pain Points</a:t>
                      </a:r>
                      <a:r>
                        <a:rPr b="1" i="1" dirty="0"/>
                        <a:t/>
                      </a:r>
                      <a:br>
                        <a:rPr b="1" i="1" dirty="0"/>
                      </a:br>
                      <a:r>
                        <a:rPr b="1" i="1" dirty="0"/>
                        <a:t/>
                      </a:r>
                      <a:br>
                        <a:rPr b="1" i="1" dirty="0"/>
                      </a:br>
                      <a:endParaRPr b="1" i="1" dirty="0" smtClean="0"/>
                    </a:p>
                    <a:p>
                      <a:pPr lvl="0" indent="228600" algn="l">
                        <a:defRPr b="0" i="0"/>
                      </a:pPr>
                      <a:endParaRPr b="1" i="1" dirty="0" smtClean="0"/>
                    </a:p>
                    <a:p>
                      <a:pPr marL="409073" lvl="0" indent="-180473" algn="l">
                        <a:lnSpc>
                          <a:spcPct val="120000"/>
                        </a:lnSpc>
                        <a:buSzPct val="100000"/>
                        <a:buChar char="•"/>
                        <a:defRPr b="0" i="0"/>
                      </a:pPr>
                      <a:r>
                        <a:rPr lang="en-CA" i="0" baseline="0" dirty="0" smtClean="0"/>
                        <a:t>Inability to procure tools the team needs in a timely manner</a:t>
                      </a:r>
                    </a:p>
                    <a:p>
                      <a:pPr marL="409073" lvl="0" indent="-180473" algn="l">
                        <a:lnSpc>
                          <a:spcPct val="120000"/>
                        </a:lnSpc>
                        <a:buSzPct val="100000"/>
                        <a:buChar char="•"/>
                        <a:defRPr b="0" i="0"/>
                      </a:pPr>
                      <a:r>
                        <a:rPr lang="en-CA" i="0" baseline="0" dirty="0" smtClean="0"/>
                        <a:t>Unable to navigate processes and search up relevant organizational information in a consistent manner</a:t>
                      </a:r>
                      <a:endParaRPr i="1" dirty="0"/>
                    </a:p>
                    <a:p>
                      <a:pPr lvl="0" indent="228600" algn="l">
                        <a:defRPr b="0" i="0"/>
                      </a:pPr>
                      <a:endParaRPr i="1" dirty="0"/>
                    </a:p>
                    <a:p>
                      <a:pPr lvl="0" indent="228600" algn="l">
                        <a:defRPr b="0" i="0"/>
                      </a:pPr>
                      <a:endParaRPr i="1" dirty="0"/>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r h="5172434">
                <a:tc>
                  <a:txBody>
                    <a:bodyPr/>
                    <a:lstStyle/>
                    <a:p>
                      <a:pPr lvl="0" indent="228600">
                        <a:lnSpc>
                          <a:spcPct val="120000"/>
                        </a:lnSpc>
                        <a:defRPr b="0" i="0"/>
                      </a:pPr>
                      <a:r>
                        <a:rPr sz="2200" b="1" u="sng" dirty="0"/>
                        <a:t>Tasks &amp; Behavior</a:t>
                      </a:r>
                    </a:p>
                    <a:p>
                      <a:pPr lvl="0" indent="228600">
                        <a:lnSpc>
                          <a:spcPct val="120000"/>
                        </a:lnSpc>
                        <a:defRPr b="0" i="0"/>
                      </a:pPr>
                      <a:endParaRPr sz="2200" b="1" u="sng" dirty="0"/>
                    </a:p>
                    <a:p>
                      <a:pPr marL="409073" lvl="0" indent="-180473" algn="l">
                        <a:lnSpc>
                          <a:spcPct val="120000"/>
                        </a:lnSpc>
                        <a:buSzPct val="100000"/>
                        <a:buChar char="•"/>
                        <a:defRPr b="0" i="0"/>
                      </a:pPr>
                      <a:r>
                        <a:rPr lang="en-CA" dirty="0" smtClean="0"/>
                        <a:t>Supervising</a:t>
                      </a:r>
                      <a:r>
                        <a:rPr lang="en-CA" baseline="0" dirty="0" smtClean="0"/>
                        <a:t> team of new and old staff</a:t>
                      </a:r>
                    </a:p>
                    <a:p>
                      <a:pPr marL="409073" lvl="0" indent="-180473" algn="l">
                        <a:lnSpc>
                          <a:spcPct val="120000"/>
                        </a:lnSpc>
                        <a:buSzPct val="100000"/>
                        <a:buChar char="•"/>
                        <a:defRPr b="0" i="0"/>
                      </a:pPr>
                      <a:r>
                        <a:rPr lang="en-CA" baseline="0" dirty="0" smtClean="0"/>
                        <a:t>Provides training, guidance and career development</a:t>
                      </a:r>
                    </a:p>
                    <a:p>
                      <a:pPr marL="409073" lvl="0" indent="-180473" algn="l">
                        <a:lnSpc>
                          <a:spcPct val="120000"/>
                        </a:lnSpc>
                        <a:buSzPct val="100000"/>
                        <a:buChar char="•"/>
                        <a:defRPr b="0" i="0"/>
                      </a:pPr>
                      <a:r>
                        <a:rPr lang="en-CA" baseline="0" dirty="0" smtClean="0"/>
                        <a:t>Manages Kanban board</a:t>
                      </a:r>
                    </a:p>
                    <a:p>
                      <a:pPr marL="409073" lvl="0" indent="-180473" algn="l">
                        <a:lnSpc>
                          <a:spcPct val="120000"/>
                        </a:lnSpc>
                        <a:buSzPct val="100000"/>
                        <a:buChar char="•"/>
                        <a:defRPr b="0" i="0"/>
                      </a:pPr>
                      <a:r>
                        <a:rPr lang="en-CA" baseline="0" dirty="0" smtClean="0"/>
                        <a:t>Interacts directly with clients, gathering requirements and</a:t>
                      </a:r>
                      <a:br>
                        <a:rPr lang="en-CA" baseline="0" dirty="0" smtClean="0"/>
                      </a:br>
                      <a:r>
                        <a:rPr lang="en-CA" baseline="0" dirty="0" smtClean="0"/>
                        <a:t>facilitation of certain issues</a:t>
                      </a:r>
                      <a:endParaRPr dirty="0"/>
                    </a:p>
                  </a:txBody>
                  <a:tcPr marL="63500" marR="63500" marT="63500" marB="63500" horzOverflow="overflow">
                    <a:lnL w="12700">
                      <a:miter lim="400000"/>
                    </a:lnL>
                    <a:lnR w="12700">
                      <a:miter lim="400000"/>
                    </a:lnR>
                    <a:lnT w="12700">
                      <a:miter lim="400000"/>
                    </a:lnT>
                    <a:lnB w="12700">
                      <a:miter lim="400000"/>
                    </a:lnB>
                  </a:tcPr>
                </a:tc>
                <a:tc>
                  <a:txBody>
                    <a:bodyPr/>
                    <a:lstStyle/>
                    <a:p>
                      <a:pPr lvl="0" indent="228600">
                        <a:lnSpc>
                          <a:spcPct val="120000"/>
                        </a:lnSpc>
                        <a:defRPr b="0" i="0"/>
                      </a:pPr>
                      <a:r>
                        <a:rPr sz="2200" b="1" u="sng" dirty="0"/>
                        <a:t>Goals</a:t>
                      </a:r>
                    </a:p>
                    <a:p>
                      <a:pPr lvl="0" indent="228600">
                        <a:lnSpc>
                          <a:spcPct val="120000"/>
                        </a:lnSpc>
                        <a:defRPr b="0" i="0"/>
                      </a:pPr>
                      <a:endParaRPr sz="2200" b="1" u="sng" dirty="0"/>
                    </a:p>
                    <a:p>
                      <a:pPr marL="409073" lvl="0" indent="-180473" algn="l">
                        <a:lnSpc>
                          <a:spcPct val="120000"/>
                        </a:lnSpc>
                        <a:buSzPct val="100000"/>
                        <a:buChar char="•"/>
                        <a:defRPr b="0" i="0"/>
                      </a:pPr>
                      <a:r>
                        <a:rPr lang="en-CA" dirty="0" smtClean="0"/>
                        <a:t>Meet</a:t>
                      </a:r>
                      <a:r>
                        <a:rPr lang="en-CA" baseline="0" dirty="0" smtClean="0"/>
                        <a:t> their service level agreements</a:t>
                      </a:r>
                    </a:p>
                    <a:p>
                      <a:pPr marL="409073" lvl="0" indent="-180473" algn="l">
                        <a:lnSpc>
                          <a:spcPct val="120000"/>
                        </a:lnSpc>
                        <a:buSzPct val="100000"/>
                        <a:buChar char="•"/>
                        <a:defRPr b="0" i="0"/>
                      </a:pPr>
                      <a:r>
                        <a:rPr lang="en-CA" baseline="0" dirty="0" smtClean="0"/>
                        <a:t>Better communication and </a:t>
                      </a:r>
                      <a:r>
                        <a:rPr lang="en-CA" baseline="0" dirty="0" smtClean="0"/>
                        <a:t>client </a:t>
                      </a:r>
                      <a:r>
                        <a:rPr lang="en-CA" baseline="0" dirty="0" smtClean="0"/>
                        <a:t>response times</a:t>
                      </a:r>
                    </a:p>
                    <a:p>
                      <a:pPr marL="409073" lvl="0" indent="-180473" algn="l">
                        <a:lnSpc>
                          <a:spcPct val="120000"/>
                        </a:lnSpc>
                        <a:buSzPct val="100000"/>
                        <a:buChar char="•"/>
                        <a:defRPr b="0" i="0"/>
                      </a:pPr>
                      <a:r>
                        <a:rPr lang="en-CA" baseline="0" dirty="0" smtClean="0"/>
                        <a:t>Transparent process</a:t>
                      </a:r>
                      <a:endParaRPr dirty="0"/>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16266941"/>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8000" r="-8000"/>
          </a:stretch>
        </a:blipFill>
        <a:effectLst/>
      </p:bgPr>
    </p:bg>
    <p:spTree>
      <p:nvGrpSpPr>
        <p:cNvPr id="1" name=""/>
        <p:cNvGrpSpPr/>
        <p:nvPr/>
      </p:nvGrpSpPr>
      <p:grpSpPr>
        <a:xfrm>
          <a:off x="0" y="0"/>
          <a:ext cx="0" cy="0"/>
          <a:chOff x="0" y="0"/>
          <a:chExt cx="0" cy="0"/>
        </a:xfrm>
      </p:grpSpPr>
      <p:sp>
        <p:nvSpPr>
          <p:cNvPr id="4" name="TextBox 3"/>
          <p:cNvSpPr txBox="1"/>
          <p:nvPr/>
        </p:nvSpPr>
        <p:spPr>
          <a:xfrm>
            <a:off x="3842951" y="98013"/>
            <a:ext cx="2607275" cy="65659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36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Adam</a:t>
            </a:r>
            <a:endParaRPr kumimoji="0" lang="en-CA" sz="36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6" name="TextBox 5"/>
          <p:cNvSpPr txBox="1"/>
          <p:nvPr/>
        </p:nvSpPr>
        <p:spPr>
          <a:xfrm>
            <a:off x="9885405" y="5009232"/>
            <a:ext cx="2953265" cy="65659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Before I call the NSD I always</a:t>
            </a:r>
            <a:r>
              <a:rPr kumimoji="0" lang="en-CA" sz="1200" b="0" i="0" u="none" strike="noStrike" cap="none" spc="0" normalizeH="0" dirty="0" smtClean="0">
                <a:ln>
                  <a:noFill/>
                </a:ln>
                <a:solidFill>
                  <a:srgbClr val="000000"/>
                </a:solidFill>
                <a:effectLst/>
                <a:uFillTx/>
                <a:latin typeface="Helvetica Light"/>
                <a:ea typeface="Helvetica Light"/>
                <a:cs typeface="Helvetica Light"/>
                <a:sym typeface="Helvetica Light"/>
              </a:rPr>
              <a:t> try going to the source instead of opening a ticket because it takes too long.</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7" name="TextBox 6"/>
          <p:cNvSpPr txBox="1"/>
          <p:nvPr/>
        </p:nvSpPr>
        <p:spPr>
          <a:xfrm>
            <a:off x="10429103" y="3073110"/>
            <a:ext cx="2409567"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People</a:t>
            </a:r>
            <a:r>
              <a:rPr kumimoji="0" lang="en-CA" sz="1200" b="0" i="0" u="none" strike="noStrike" cap="none" spc="0" normalizeH="0" dirty="0" smtClean="0">
                <a:ln>
                  <a:noFill/>
                </a:ln>
                <a:solidFill>
                  <a:srgbClr val="000000"/>
                </a:solidFill>
                <a:effectLst/>
                <a:uFillTx/>
                <a:latin typeface="Helvetica Light"/>
                <a:ea typeface="Helvetica Light"/>
                <a:cs typeface="Helvetica Light"/>
                <a:sym typeface="Helvetica Light"/>
              </a:rPr>
              <a:t> are always running around the floor looking for answers</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8" name="TextBox 7"/>
          <p:cNvSpPr txBox="1"/>
          <p:nvPr/>
        </p:nvSpPr>
        <p:spPr>
          <a:xfrm>
            <a:off x="7809470" y="2105049"/>
            <a:ext cx="2619633"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Get back to their client/manager with a resolution</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9" name="TextBox 8"/>
          <p:cNvSpPr txBox="1"/>
          <p:nvPr/>
        </p:nvSpPr>
        <p:spPr>
          <a:xfrm>
            <a:off x="-172995" y="3545034"/>
            <a:ext cx="4238367"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sym typeface="Helvetica Light"/>
              </a:rPr>
              <a:t>Peers have similar issues.</a:t>
            </a:r>
            <a:endParaRPr lang="en-CA" sz="1200" dirty="0">
              <a:solidFill>
                <a:srgbClr val="000000"/>
              </a:solidFill>
            </a:endParaRPr>
          </a:p>
          <a:p>
            <a:pPr marL="0" marR="0" indent="0" algn="ctr" defTabSz="584200" rtl="0" fontAlgn="auto" latinLnBrk="1" hangingPunct="0">
              <a:lnSpc>
                <a:spcPct val="100000"/>
              </a:lnSpc>
              <a:spcBef>
                <a:spcPts val="0"/>
              </a:spcBef>
              <a:spcAft>
                <a:spcPts val="0"/>
              </a:spcAft>
              <a:buClrTx/>
              <a:buSzTx/>
              <a:buFontTx/>
              <a:buNone/>
              <a:tabLst/>
            </a:pPr>
            <a:r>
              <a:rPr lang="en-CA" sz="1200" dirty="0" smtClean="0">
                <a:solidFill>
                  <a:srgbClr val="000000"/>
                </a:solidFill>
              </a:rPr>
              <a:t>People are constantly asking for help with similar topics</a:t>
            </a:r>
            <a:endParaRPr kumimoji="0" lang="en-CA" sz="1200" b="0" i="0" u="none" strike="noStrike" cap="none" spc="0" normalizeH="0" baseline="0" dirty="0">
              <a:ln>
                <a:noFill/>
              </a:ln>
              <a:solidFill>
                <a:srgbClr val="000000"/>
              </a:solidFill>
              <a:effectLst/>
              <a:uFillTx/>
              <a:sym typeface="Helvetica Light"/>
            </a:endParaRPr>
          </a:p>
        </p:txBody>
      </p:sp>
      <p:sp>
        <p:nvSpPr>
          <p:cNvPr id="10" name="TextBox 9"/>
          <p:cNvSpPr txBox="1"/>
          <p:nvPr/>
        </p:nvSpPr>
        <p:spPr>
          <a:xfrm>
            <a:off x="4411360" y="8444286"/>
            <a:ext cx="4584357"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Submit requests and wait for a response.</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1" name="TextBox 10"/>
          <p:cNvSpPr txBox="1"/>
          <p:nvPr/>
        </p:nvSpPr>
        <p:spPr>
          <a:xfrm>
            <a:off x="1717589" y="1817791"/>
            <a:ext cx="5090984"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CA" sz="1200" dirty="0" smtClean="0">
                <a:solidFill>
                  <a:srgbClr val="000000"/>
                </a:solidFill>
              </a:rPr>
              <a:t>Often a middle-man between clients, management and NSD</a:t>
            </a:r>
            <a:endParaRPr kumimoji="0" lang="en-CA" sz="1200" b="0" i="0" u="none" strike="noStrike" cap="none" spc="0" normalizeH="0" baseline="0" dirty="0">
              <a:ln>
                <a:noFill/>
              </a:ln>
              <a:solidFill>
                <a:srgbClr val="000000"/>
              </a:solidFill>
              <a:effectLst/>
              <a:uFillTx/>
              <a:sym typeface="Helvetica Light"/>
            </a:endParaRPr>
          </a:p>
        </p:txBody>
      </p:sp>
      <p:sp>
        <p:nvSpPr>
          <p:cNvPr id="12" name="TextBox 11"/>
          <p:cNvSpPr txBox="1"/>
          <p:nvPr/>
        </p:nvSpPr>
        <p:spPr>
          <a:xfrm>
            <a:off x="-111211" y="5665822"/>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Receives inconsistent information from peers</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3" name="TextBox 12"/>
          <p:cNvSpPr txBox="1"/>
          <p:nvPr/>
        </p:nvSpPr>
        <p:spPr>
          <a:xfrm>
            <a:off x="4479322" y="3898348"/>
            <a:ext cx="1970904" cy="65659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Process change and lack of communication leaves him uninformed</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4" name="TextBox 13"/>
          <p:cNvSpPr txBox="1"/>
          <p:nvPr/>
        </p:nvSpPr>
        <p:spPr>
          <a:xfrm>
            <a:off x="6864176" y="3938112"/>
            <a:ext cx="2310713"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Consistency</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5" name="TextBox 14"/>
          <p:cNvSpPr txBox="1"/>
          <p:nvPr/>
        </p:nvSpPr>
        <p:spPr>
          <a:xfrm>
            <a:off x="10280822" y="6811256"/>
            <a:ext cx="2557847"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Why did they close my ticket without saying anything?</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2" name="TextBox 1"/>
          <p:cNvSpPr txBox="1"/>
          <p:nvPr/>
        </p:nvSpPr>
        <p:spPr>
          <a:xfrm>
            <a:off x="6972298" y="4865603"/>
            <a:ext cx="2094468"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Improved client experience</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6" name="TextBox 15"/>
          <p:cNvSpPr txBox="1"/>
          <p:nvPr/>
        </p:nvSpPr>
        <p:spPr>
          <a:xfrm>
            <a:off x="4213653" y="4554938"/>
            <a:ext cx="2100650" cy="65659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Process and deliverable are often out of their control and authority</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5" name="TextBox 4"/>
          <p:cNvSpPr txBox="1"/>
          <p:nvPr/>
        </p:nvSpPr>
        <p:spPr>
          <a:xfrm>
            <a:off x="9767330" y="6286394"/>
            <a:ext cx="323747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Why does it take so long to get a response?</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7" name="TextBox 16"/>
          <p:cNvSpPr txBox="1"/>
          <p:nvPr/>
        </p:nvSpPr>
        <p:spPr>
          <a:xfrm>
            <a:off x="6466703" y="4522672"/>
            <a:ext cx="1902941"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Efficiency</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8" name="TextBox 17"/>
          <p:cNvSpPr txBox="1"/>
          <p:nvPr/>
        </p:nvSpPr>
        <p:spPr>
          <a:xfrm>
            <a:off x="4065372" y="5319288"/>
            <a:ext cx="2445094"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Why do I have to call or submit a</a:t>
            </a:r>
          </a:p>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generic email for any sort of help?</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9" name="TextBox 18"/>
          <p:cNvSpPr txBox="1"/>
          <p:nvPr/>
        </p:nvSpPr>
        <p:spPr>
          <a:xfrm>
            <a:off x="7809470" y="7626157"/>
            <a:ext cx="2866771"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Juggling requirements</a:t>
            </a:r>
            <a:r>
              <a:rPr kumimoji="0" lang="en-CA" sz="1200" b="0" i="0" u="none" strike="noStrike" cap="none" spc="0" normalizeH="0" dirty="0" smtClean="0">
                <a:ln>
                  <a:noFill/>
                </a:ln>
                <a:solidFill>
                  <a:srgbClr val="000000"/>
                </a:solidFill>
                <a:effectLst/>
                <a:uFillTx/>
                <a:latin typeface="Helvetica Light"/>
                <a:ea typeface="Helvetica Light"/>
                <a:cs typeface="Helvetica Light"/>
                <a:sym typeface="Helvetica Light"/>
              </a:rPr>
              <a:t> and priorities from a variety of teams</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20" name="TextBox 19"/>
          <p:cNvSpPr txBox="1"/>
          <p:nvPr/>
        </p:nvSpPr>
        <p:spPr>
          <a:xfrm>
            <a:off x="1807174" y="7465364"/>
            <a:ext cx="3657600"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Goes to the source to solve a problem</a:t>
            </a:r>
            <a:r>
              <a:rPr kumimoji="0" lang="en-CA" sz="1200" b="0" i="0" u="none" strike="noStrike" cap="none" spc="0" normalizeH="0" dirty="0" smtClean="0">
                <a:ln>
                  <a:noFill/>
                </a:ln>
                <a:solidFill>
                  <a:srgbClr val="000000"/>
                </a:solidFill>
                <a:effectLst/>
                <a:uFillTx/>
                <a:latin typeface="Helvetica Light"/>
                <a:ea typeface="Helvetica Light"/>
                <a:cs typeface="Helvetica Light"/>
                <a:sym typeface="Helvetica Light"/>
              </a:rPr>
              <a:t> in lieu of</a:t>
            </a:r>
          </a:p>
          <a:p>
            <a:pPr marL="0" marR="0" indent="0" algn="ctr" defTabSz="584200" rtl="0" fontAlgn="auto" latinLnBrk="1" hangingPunct="0">
              <a:lnSpc>
                <a:spcPct val="100000"/>
              </a:lnSpc>
              <a:spcBef>
                <a:spcPts val="0"/>
              </a:spcBef>
              <a:spcAft>
                <a:spcPts val="0"/>
              </a:spcAft>
              <a:buClrTx/>
              <a:buSzTx/>
              <a:buFontTx/>
              <a:buNone/>
              <a:tabLst/>
            </a:pPr>
            <a:r>
              <a:rPr lang="en-CA" sz="1200" baseline="0" dirty="0" smtClean="0">
                <a:solidFill>
                  <a:srgbClr val="000000"/>
                </a:solidFill>
              </a:rPr>
              <a:t>Timely</a:t>
            </a:r>
            <a:r>
              <a:rPr lang="en-CA" sz="1200" dirty="0" smtClean="0">
                <a:solidFill>
                  <a:srgbClr val="000000"/>
                </a:solidFill>
              </a:rPr>
              <a:t> (expected?) resolution when possible</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21" name="TextBox 20"/>
          <p:cNvSpPr txBox="1"/>
          <p:nvPr/>
        </p:nvSpPr>
        <p:spPr>
          <a:xfrm>
            <a:off x="1153297" y="8372676"/>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Frequently checks in on status of tickets</a:t>
            </a:r>
          </a:p>
        </p:txBody>
      </p:sp>
      <p:sp>
        <p:nvSpPr>
          <p:cNvPr id="22" name="TextBox 21"/>
          <p:cNvSpPr txBox="1"/>
          <p:nvPr/>
        </p:nvSpPr>
        <p:spPr>
          <a:xfrm>
            <a:off x="9347200" y="4484370"/>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Old ticketing system that is hard to navigate.</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3073396003"/>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8000" r="-8000"/>
          </a:stretch>
        </a:blipFill>
        <a:effectLst/>
      </p:bgPr>
    </p:bg>
    <p:spTree>
      <p:nvGrpSpPr>
        <p:cNvPr id="1" name=""/>
        <p:cNvGrpSpPr/>
        <p:nvPr/>
      </p:nvGrpSpPr>
      <p:grpSpPr>
        <a:xfrm>
          <a:off x="0" y="0"/>
          <a:ext cx="0" cy="0"/>
          <a:chOff x="0" y="0"/>
          <a:chExt cx="0" cy="0"/>
        </a:xfrm>
      </p:grpSpPr>
      <p:sp>
        <p:nvSpPr>
          <p:cNvPr id="2" name="TextBox 1"/>
          <p:cNvSpPr txBox="1"/>
          <p:nvPr/>
        </p:nvSpPr>
        <p:spPr>
          <a:xfrm>
            <a:off x="3509319" y="340059"/>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Susan</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3" name="TextBox 2"/>
          <p:cNvSpPr txBox="1"/>
          <p:nvPr/>
        </p:nvSpPr>
        <p:spPr>
          <a:xfrm>
            <a:off x="3101546" y="1773444"/>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Technical person, knows what they need.</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4" name="TextBox 3"/>
          <p:cNvSpPr txBox="1"/>
          <p:nvPr/>
        </p:nvSpPr>
        <p:spPr>
          <a:xfrm>
            <a:off x="10152140" y="972881"/>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Meet their SLA</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5" name="TextBox 4"/>
          <p:cNvSpPr txBox="1"/>
          <p:nvPr/>
        </p:nvSpPr>
        <p:spPr>
          <a:xfrm>
            <a:off x="7361645" y="829252"/>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Success based </a:t>
            </a:r>
            <a:r>
              <a:rPr kumimoji="0" lang="en-CA" sz="1200" b="0" i="0" u="none" strike="noStrike" cap="none" spc="0" normalizeH="0" baseline="0" smtClean="0">
                <a:ln>
                  <a:noFill/>
                </a:ln>
                <a:solidFill>
                  <a:srgbClr val="000000"/>
                </a:solidFill>
                <a:effectLst/>
                <a:uFillTx/>
                <a:latin typeface="Helvetica Light"/>
                <a:ea typeface="Helvetica Light"/>
                <a:cs typeface="Helvetica Light"/>
                <a:sym typeface="Helvetica Light"/>
              </a:rPr>
              <a:t>on client satisfaction</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7" name="TextBox 6"/>
          <p:cNvSpPr txBox="1"/>
          <p:nvPr/>
        </p:nvSpPr>
        <p:spPr>
          <a:xfrm>
            <a:off x="6494540" y="1917073"/>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CA" sz="1200" dirty="0" smtClean="0">
                <a:solidFill>
                  <a:srgbClr val="000000"/>
                </a:solidFill>
              </a:rPr>
              <a:t>They require more consistency in making requests</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9" name="TextBox 8"/>
          <p:cNvSpPr txBox="1"/>
          <p:nvPr/>
        </p:nvSpPr>
        <p:spPr>
          <a:xfrm>
            <a:off x="9773769" y="4454565"/>
            <a:ext cx="3657600"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Much more advanced technology in</a:t>
            </a:r>
          </a:p>
          <a:p>
            <a:pPr marL="0" marR="0" indent="0" algn="ctr" defTabSz="584200" rtl="0" fontAlgn="auto" latinLnBrk="1" hangingPunct="0">
              <a:lnSpc>
                <a:spcPct val="100000"/>
              </a:lnSpc>
              <a:spcBef>
                <a:spcPts val="0"/>
              </a:spcBef>
              <a:spcAft>
                <a:spcPts val="0"/>
              </a:spcAft>
              <a:buClrTx/>
              <a:buSzTx/>
              <a:buFontTx/>
              <a:buNone/>
              <a:tabLst/>
            </a:pPr>
            <a:r>
              <a:rPr lang="en-CA" sz="1200" dirty="0" smtClean="0">
                <a:solidFill>
                  <a:srgbClr val="000000"/>
                </a:solidFill>
              </a:rPr>
              <a:t>the private sector</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0" name="TextBox 9"/>
          <p:cNvSpPr txBox="1"/>
          <p:nvPr/>
        </p:nvSpPr>
        <p:spPr>
          <a:xfrm>
            <a:off x="9347200" y="3350458"/>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Not</a:t>
            </a:r>
            <a:r>
              <a:rPr kumimoji="0" lang="en-CA" sz="1200" b="0" i="0" u="none" strike="noStrike" cap="none" spc="0" normalizeH="0" dirty="0" smtClean="0">
                <a:ln>
                  <a:noFill/>
                </a:ln>
                <a:solidFill>
                  <a:srgbClr val="000000"/>
                </a:solidFill>
                <a:effectLst/>
                <a:uFillTx/>
                <a:latin typeface="Helvetica Light"/>
                <a:ea typeface="Helvetica Light"/>
                <a:cs typeface="Helvetica Light"/>
                <a:sym typeface="Helvetica Light"/>
              </a:rPr>
              <a:t> much</a:t>
            </a: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has changed in the last</a:t>
            </a:r>
            <a:r>
              <a:rPr kumimoji="0" lang="en-CA" sz="1200" b="0" i="0" u="none" strike="noStrike" cap="none" spc="0" normalizeH="0" dirty="0" smtClean="0">
                <a:ln>
                  <a:noFill/>
                </a:ln>
                <a:solidFill>
                  <a:srgbClr val="000000"/>
                </a:solidFill>
                <a:effectLst/>
                <a:uFillTx/>
                <a:latin typeface="Helvetica Light"/>
                <a:ea typeface="Helvetica Light"/>
                <a:cs typeface="Helvetica Light"/>
                <a:sym typeface="Helvetica Light"/>
              </a:rPr>
              <a:t> decade internally.</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1" name="TextBox 10"/>
          <p:cNvSpPr txBox="1"/>
          <p:nvPr/>
        </p:nvSpPr>
        <p:spPr>
          <a:xfrm>
            <a:off x="9994486" y="5255128"/>
            <a:ext cx="2696755"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Why are we so far behind?</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2" name="TextBox 11"/>
          <p:cNvSpPr txBox="1"/>
          <p:nvPr/>
        </p:nvSpPr>
        <p:spPr>
          <a:xfrm>
            <a:off x="9498297" y="6375984"/>
            <a:ext cx="3657600"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I’m not even going to bother with a ticket, I’ll just</a:t>
            </a:r>
          </a:p>
          <a:p>
            <a:pPr marL="0" marR="0" indent="0" algn="ctr" defTabSz="584200" rtl="0" fontAlgn="auto" latinLnBrk="1" hangingPunct="0">
              <a:lnSpc>
                <a:spcPct val="100000"/>
              </a:lnSpc>
              <a:spcBef>
                <a:spcPts val="0"/>
              </a:spcBef>
              <a:spcAft>
                <a:spcPts val="0"/>
              </a:spcAft>
              <a:buClrTx/>
              <a:buSzTx/>
              <a:buFontTx/>
              <a:buNone/>
              <a:tabLst/>
            </a:pPr>
            <a:r>
              <a:rPr lang="en-CA" sz="1200" dirty="0" smtClean="0">
                <a:solidFill>
                  <a:srgbClr val="000000"/>
                </a:solidFill>
              </a:rPr>
              <a:t>Go ask their team lead in person</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3" name="TextBox 12"/>
          <p:cNvSpPr txBox="1"/>
          <p:nvPr/>
        </p:nvSpPr>
        <p:spPr>
          <a:xfrm>
            <a:off x="4665740" y="8519380"/>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Try to fix it themselves</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4" name="TextBox 13"/>
          <p:cNvSpPr txBox="1"/>
          <p:nvPr/>
        </p:nvSpPr>
        <p:spPr>
          <a:xfrm>
            <a:off x="1969838" y="7449586"/>
            <a:ext cx="3657600"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Avoid opening tickets at all cost and only</a:t>
            </a:r>
          </a:p>
          <a:p>
            <a:pPr marL="0" marR="0" indent="0" algn="ctr" defTabSz="584200" rtl="0" fontAlgn="auto" latinLnBrk="1" hangingPunct="0">
              <a:lnSpc>
                <a:spcPct val="100000"/>
              </a:lnSpc>
              <a:spcBef>
                <a:spcPts val="0"/>
              </a:spcBef>
              <a:spcAft>
                <a:spcPts val="0"/>
              </a:spcAft>
              <a:buClrTx/>
              <a:buSzTx/>
              <a:buFontTx/>
              <a:buNone/>
              <a:tabLst/>
            </a:pPr>
            <a:r>
              <a:rPr lang="en-CA" sz="1200" dirty="0" smtClean="0">
                <a:solidFill>
                  <a:srgbClr val="000000"/>
                </a:solidFill>
              </a:rPr>
              <a:t>When necessary</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5" name="TextBox 14"/>
          <p:cNvSpPr txBox="1"/>
          <p:nvPr/>
        </p:nvSpPr>
        <p:spPr>
          <a:xfrm>
            <a:off x="7944969" y="7792620"/>
            <a:ext cx="3532328" cy="65659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Spends</a:t>
            </a:r>
            <a:r>
              <a:rPr kumimoji="0" lang="en-CA" sz="1200" b="0" i="0" u="none" strike="noStrike" cap="none" spc="0" normalizeH="0" dirty="0" smtClean="0">
                <a:ln>
                  <a:noFill/>
                </a:ln>
                <a:solidFill>
                  <a:srgbClr val="000000"/>
                </a:solidFill>
                <a:effectLst/>
                <a:uFillTx/>
                <a:latin typeface="Helvetica Light"/>
                <a:ea typeface="Helvetica Light"/>
                <a:cs typeface="Helvetica Light"/>
                <a:sym typeface="Helvetica Light"/>
              </a:rPr>
              <a:t> time waiting for ticket resolution,</a:t>
            </a:r>
          </a:p>
          <a:p>
            <a:pPr marL="0" marR="0" indent="0" algn="ctr" defTabSz="584200" rtl="0" fontAlgn="auto" latinLnBrk="1" hangingPunct="0">
              <a:lnSpc>
                <a:spcPct val="100000"/>
              </a:lnSpc>
              <a:spcBef>
                <a:spcPts val="0"/>
              </a:spcBef>
              <a:spcAft>
                <a:spcPts val="0"/>
              </a:spcAft>
              <a:buClrTx/>
              <a:buSzTx/>
              <a:buFontTx/>
              <a:buNone/>
              <a:tabLst/>
            </a:pPr>
            <a:r>
              <a:rPr lang="en-CA" sz="1200" baseline="0" dirty="0" smtClean="0">
                <a:solidFill>
                  <a:srgbClr val="000000"/>
                </a:solidFill>
              </a:rPr>
              <a:t>Frequently following</a:t>
            </a:r>
            <a:r>
              <a:rPr lang="en-CA" sz="1200" dirty="0" smtClean="0">
                <a:solidFill>
                  <a:srgbClr val="000000"/>
                </a:solidFill>
              </a:rPr>
              <a:t> to manage client/staff expectations</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6" name="TextBox 15"/>
          <p:cNvSpPr txBox="1"/>
          <p:nvPr/>
        </p:nvSpPr>
        <p:spPr>
          <a:xfrm>
            <a:off x="115472" y="3022163"/>
            <a:ext cx="2986074" cy="4719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Peers complaining about long responses – “I’m still waiting” said the client</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7" name="TextBox 16"/>
          <p:cNvSpPr txBox="1"/>
          <p:nvPr/>
        </p:nvSpPr>
        <p:spPr>
          <a:xfrm>
            <a:off x="-556054" y="6806285"/>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CA" sz="1200" dirty="0" smtClean="0">
                <a:solidFill>
                  <a:srgbClr val="000000"/>
                </a:solidFill>
              </a:rPr>
              <a:t>Why do others get things faster?</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8" name="TextBox 17"/>
          <p:cNvSpPr txBox="1"/>
          <p:nvPr/>
        </p:nvSpPr>
        <p:spPr>
          <a:xfrm>
            <a:off x="424818" y="5872572"/>
            <a:ext cx="3657600"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No corporate push to improve things</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9" name="TextBox 18"/>
          <p:cNvSpPr txBox="1"/>
          <p:nvPr/>
        </p:nvSpPr>
        <p:spPr>
          <a:xfrm>
            <a:off x="3101546" y="4334516"/>
            <a:ext cx="3657600" cy="84125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Wait times</a:t>
            </a:r>
          </a:p>
          <a:p>
            <a:pPr marL="0" marR="0" indent="0" algn="ctr" defTabSz="584200" rtl="0" fontAlgn="auto" latinLnBrk="1" hangingPunct="0">
              <a:lnSpc>
                <a:spcPct val="100000"/>
              </a:lnSpc>
              <a:spcBef>
                <a:spcPts val="0"/>
              </a:spcBef>
              <a:spcAft>
                <a:spcPts val="0"/>
              </a:spcAft>
              <a:buClrTx/>
              <a:buSzTx/>
              <a:buFontTx/>
              <a:buNone/>
              <a:tabLst/>
            </a:pPr>
            <a:endParaRPr lang="en-CA" sz="1200" dirty="0">
              <a:solidFill>
                <a:srgbClr val="000000"/>
              </a:solidFill>
            </a:endParaRPr>
          </a:p>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Deadlines, milestones missed due to ticket response times</a:t>
            </a:r>
          </a:p>
        </p:txBody>
      </p:sp>
      <p:sp>
        <p:nvSpPr>
          <p:cNvPr id="20" name="TextBox 19"/>
          <p:cNvSpPr txBox="1"/>
          <p:nvPr/>
        </p:nvSpPr>
        <p:spPr>
          <a:xfrm>
            <a:off x="5627438" y="4004593"/>
            <a:ext cx="3657600" cy="102592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Consistency</a:t>
            </a:r>
          </a:p>
          <a:p>
            <a:pPr marL="0" marR="0" indent="0" algn="ctr" defTabSz="584200" rtl="0" fontAlgn="auto" latinLnBrk="1" hangingPunct="0">
              <a:lnSpc>
                <a:spcPct val="100000"/>
              </a:lnSpc>
              <a:spcBef>
                <a:spcPts val="0"/>
              </a:spcBef>
              <a:spcAft>
                <a:spcPts val="0"/>
              </a:spcAft>
              <a:buClrTx/>
              <a:buSzTx/>
              <a:buFontTx/>
              <a:buNone/>
              <a:tabLst/>
            </a:pPr>
            <a:endParaRPr lang="en-CA" sz="1200" dirty="0">
              <a:solidFill>
                <a:srgbClr val="000000"/>
              </a:solidFill>
            </a:endParaRPr>
          </a:p>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Efficiency</a:t>
            </a:r>
          </a:p>
          <a:p>
            <a:pPr marL="0" marR="0" indent="0" algn="ctr" defTabSz="584200" rtl="0" fontAlgn="auto" latinLnBrk="1" hangingPunct="0">
              <a:lnSpc>
                <a:spcPct val="100000"/>
              </a:lnSpc>
              <a:spcBef>
                <a:spcPts val="0"/>
              </a:spcBef>
              <a:spcAft>
                <a:spcPts val="0"/>
              </a:spcAft>
              <a:buClrTx/>
              <a:buSzTx/>
              <a:buFontTx/>
              <a:buNone/>
              <a:tabLst/>
            </a:pPr>
            <a:endParaRPr lang="en-CA" sz="1200" dirty="0">
              <a:solidFill>
                <a:srgbClr val="000000"/>
              </a:solidFill>
            </a:endParaRPr>
          </a:p>
          <a:p>
            <a:pPr marL="0" marR="0" indent="0" algn="ctr" defTabSz="584200" rtl="0" fontAlgn="auto" latinLnBrk="1" hangingPunct="0">
              <a:lnSpc>
                <a:spcPct val="100000"/>
              </a:lnSpc>
              <a:spcBef>
                <a:spcPts val="0"/>
              </a:spcBef>
              <a:spcAft>
                <a:spcPts val="0"/>
              </a:spcAft>
              <a:buClrTx/>
              <a:buSzTx/>
              <a:buFontTx/>
              <a:buNone/>
              <a:tabLst/>
            </a:pPr>
            <a:r>
              <a:rPr kumimoji="0" lang="en-CA"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Credibility</a:t>
            </a:r>
            <a:endParaRPr kumimoji="0" lang="en-CA"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2588246806"/>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0324" y="428076"/>
            <a:ext cx="11182865" cy="872033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rtl="0" latinLnBrk="1" hangingPunct="0"/>
            <a:r>
              <a:rPr lang="en-CA" sz="2000" b="1" dirty="0" smtClean="0">
                <a:solidFill>
                  <a:srgbClr val="000000"/>
                </a:solidFill>
              </a:rPr>
              <a:t>Alfred’s Persona</a:t>
            </a:r>
          </a:p>
          <a:p>
            <a:pPr rtl="0" latinLnBrk="1" hangingPunct="0"/>
            <a:r>
              <a:rPr lang="en-CA" sz="2000" dirty="0">
                <a:solidFill>
                  <a:srgbClr val="000000"/>
                </a:solidFill>
              </a:rPr>
              <a:t>(steps taken from google design guidelines)</a:t>
            </a:r>
            <a:endParaRPr lang="en-CA" sz="2000" dirty="0" smtClean="0">
              <a:solidFill>
                <a:srgbClr val="000000"/>
              </a:solidFill>
            </a:endParaRPr>
          </a:p>
          <a:p>
            <a:pPr rtl="0" latinLnBrk="1" hangingPunct="0"/>
            <a:endParaRPr lang="en-CA" sz="2000" dirty="0">
              <a:solidFill>
                <a:srgbClr val="000000"/>
              </a:solidFill>
            </a:endParaRPr>
          </a:p>
          <a:p>
            <a:pPr rtl="0" latinLnBrk="1" hangingPunct="0"/>
            <a:r>
              <a:rPr lang="en-CA" sz="2000" dirty="0" smtClean="0">
                <a:solidFill>
                  <a:srgbClr val="000000"/>
                </a:solidFill>
              </a:rPr>
              <a:t>Step</a:t>
            </a:r>
            <a:r>
              <a:rPr lang="en-CA" sz="2000" dirty="0">
                <a:solidFill>
                  <a:srgbClr val="000000"/>
                </a:solidFill>
              </a:rPr>
              <a:t>﻿ 1</a:t>
            </a:r>
          </a:p>
          <a:p>
            <a:pPr rtl="0" latinLnBrk="1" hangingPunct="0"/>
            <a:r>
              <a:rPr lang="en-CA" sz="2000" dirty="0">
                <a:solidFill>
                  <a:srgbClr val="000000"/>
                </a:solidFill>
              </a:rPr>
              <a:t>Brainstorm a list of adjectives (e.g., friendly, technologically competent). Focus on the qualities you want users to perceive when talking to your Action.</a:t>
            </a:r>
          </a:p>
          <a:p>
            <a:pPr rtl="0" latinLnBrk="1" hangingPunct="0"/>
            <a:endParaRPr lang="en-CA" sz="2000" dirty="0">
              <a:solidFill>
                <a:srgbClr val="000000"/>
              </a:solidFill>
            </a:endParaRPr>
          </a:p>
          <a:p>
            <a:pPr rtl="0" latinLnBrk="1" hangingPunct="0"/>
            <a:r>
              <a:rPr lang="en-CA" sz="2000" dirty="0">
                <a:solidFill>
                  <a:srgbClr val="000000"/>
                </a:solidFill>
              </a:rPr>
              <a:t>Step﻿ 2</a:t>
            </a:r>
          </a:p>
          <a:p>
            <a:pPr rtl="0" latinLnBrk="1" hangingPunct="0"/>
            <a:r>
              <a:rPr lang="en-CA" sz="2000" dirty="0">
                <a:solidFill>
                  <a:srgbClr val="000000"/>
                </a:solidFill>
              </a:rPr>
              <a:t>Narrow your list down to 4-6 key adjectives that describe your persona’s core personality traits.</a:t>
            </a:r>
          </a:p>
          <a:p>
            <a:pPr rtl="0" latinLnBrk="1" hangingPunct="0"/>
            <a:endParaRPr lang="en-CA" sz="2000" dirty="0">
              <a:solidFill>
                <a:srgbClr val="000000"/>
              </a:solidFill>
            </a:endParaRPr>
          </a:p>
          <a:p>
            <a:pPr rtl="0" latinLnBrk="1" hangingPunct="0"/>
            <a:r>
              <a:rPr lang="en-CA" sz="2000" dirty="0">
                <a:solidFill>
                  <a:srgbClr val="000000"/>
                </a:solidFill>
              </a:rPr>
              <a:t>Step﻿ 3</a:t>
            </a:r>
          </a:p>
          <a:p>
            <a:pPr rtl="0" latinLnBrk="1" hangingPunct="0"/>
            <a:r>
              <a:rPr lang="en-CA" sz="2000" dirty="0">
                <a:solidFill>
                  <a:srgbClr val="000000"/>
                </a:solidFill>
              </a:rPr>
              <a:t>Come up with a few different characters who embody these qualities (e.g., a barista, a fashion icon, a world traveler). Your persona doesn’t have to be a person. It could also be an anthropomorphized animal, an alien, an artificial intelligence, a cartoon character, etc.</a:t>
            </a:r>
          </a:p>
          <a:p>
            <a:pPr rtl="0" latinLnBrk="1" hangingPunct="0"/>
            <a:endParaRPr lang="en-CA" sz="2000" dirty="0">
              <a:solidFill>
                <a:srgbClr val="000000"/>
              </a:solidFill>
            </a:endParaRPr>
          </a:p>
          <a:p>
            <a:pPr rtl="0" latinLnBrk="1" hangingPunct="0"/>
            <a:r>
              <a:rPr lang="en-CA" sz="2000" dirty="0">
                <a:solidFill>
                  <a:srgbClr val="000000"/>
                </a:solidFill>
              </a:rPr>
              <a:t>Step﻿ 4</a:t>
            </a:r>
          </a:p>
          <a:p>
            <a:pPr rtl="0" latinLnBrk="1" hangingPunct="0"/>
            <a:r>
              <a:rPr lang="en-CA" sz="2000" dirty="0">
                <a:solidFill>
                  <a:srgbClr val="000000"/>
                </a:solidFill>
              </a:rPr>
              <a:t>Choose one character that best embodies your Action and write a short description, no more than a paragraph. This description should provide a clear sense of what this persona is like, especially what it would say, write, or do.</a:t>
            </a:r>
          </a:p>
          <a:p>
            <a:pPr rtl="0" latinLnBrk="1" hangingPunct="0"/>
            <a:endParaRPr lang="en-CA" sz="2000" dirty="0">
              <a:solidFill>
                <a:srgbClr val="000000"/>
              </a:solidFill>
            </a:endParaRPr>
          </a:p>
          <a:p>
            <a:pPr rtl="0" latinLnBrk="1" hangingPunct="0"/>
            <a:r>
              <a:rPr lang="en-CA" sz="2000" dirty="0">
                <a:solidFill>
                  <a:srgbClr val="000000"/>
                </a:solidFill>
              </a:rPr>
              <a:t>Focus on personality traits, and avoid specifying things like gender or age because they almost never critically define or differentiate a persona. Furthermore, deciding the gender upfront will make it harder to find the right voice, since you’ve already eliminated half of the options.</a:t>
            </a:r>
          </a:p>
          <a:p>
            <a:pPr rtl="0" latinLnBrk="1" hangingPunct="0"/>
            <a:endParaRPr lang="en-CA" sz="2000" dirty="0">
              <a:solidFill>
                <a:srgbClr val="000000"/>
              </a:solidFill>
            </a:endParaRPr>
          </a:p>
          <a:p>
            <a:pPr rtl="0" latinLnBrk="1" hangingPunct="0"/>
            <a:r>
              <a:rPr lang="en-CA" sz="2000" dirty="0">
                <a:solidFill>
                  <a:srgbClr val="000000"/>
                </a:solidFill>
              </a:rPr>
              <a:t>Step﻿ 5</a:t>
            </a:r>
          </a:p>
          <a:p>
            <a:pPr algn="l" rtl="0" latinLnBrk="1" hangingPunct="0"/>
            <a:r>
              <a:rPr lang="en-CA" sz="2000" dirty="0">
                <a:solidFill>
                  <a:srgbClr val="000000"/>
                </a:solidFill>
              </a:rPr>
              <a:t>Find, or create, an image or two that visually represents your persona. Pictures are a great </a:t>
            </a:r>
            <a:r>
              <a:rPr lang="en-CA" sz="2000" dirty="0" smtClean="0">
                <a:solidFill>
                  <a:srgbClr val="000000"/>
                </a:solidFill>
              </a:rPr>
              <a:t>memory </a:t>
            </a:r>
            <a:r>
              <a:rPr lang="en-CA" sz="2000" dirty="0">
                <a:solidFill>
                  <a:srgbClr val="000000"/>
                </a:solidFill>
              </a:rPr>
              <a:t>aid and can help you keep the persona in mind when writing dialog. If you create your own, consider using it as your Action’s logo so users can see it too.</a:t>
            </a:r>
            <a:endParaRPr kumimoji="0" lang="en-CA" sz="2000" b="0" i="0" u="none" strike="noStrike" cap="none" spc="0" normalizeH="0" baseline="0" dirty="0">
              <a:ln>
                <a:noFill/>
              </a:ln>
              <a:solidFill>
                <a:srgbClr val="000000"/>
              </a:solidFill>
              <a:effectLst/>
              <a:uFillTx/>
              <a:sym typeface="Helvetica Light"/>
            </a:endParaRPr>
          </a:p>
        </p:txBody>
      </p:sp>
    </p:spTree>
    <p:extLst>
      <p:ext uri="{BB962C8B-B14F-4D97-AF65-F5344CB8AC3E}">
        <p14:creationId xmlns:p14="http://schemas.microsoft.com/office/powerpoint/2010/main" val="309785047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Shape 53"/>
          <p:cNvSpPr/>
          <p:nvPr/>
        </p:nvSpPr>
        <p:spPr>
          <a:xfrm>
            <a:off x="-12700" y="7747000"/>
            <a:ext cx="13030200" cy="2021285"/>
          </a:xfrm>
          <a:prstGeom prst="rect">
            <a:avLst/>
          </a:prstGeom>
          <a:solidFill>
            <a:srgbClr val="FFFFFF"/>
          </a:solidFill>
          <a:ln w="12700">
            <a:miter lim="400000"/>
          </a:ln>
          <a:effectLst>
            <a:outerShdw blurRad="38100" dist="25400" dir="5400000" rotWithShape="0">
              <a:srgbClr val="000000">
                <a:alpha val="50000"/>
              </a:srgbClr>
            </a:outerShdw>
          </a:effectLst>
        </p:spPr>
        <p:txBody>
          <a:bodyPr lIns="0" tIns="0" rIns="0" bIns="0" anchor="ctr"/>
          <a:lstStyle/>
          <a:p>
            <a:pPr lvl="0">
              <a:defRPr sz="2400">
                <a:solidFill>
                  <a:srgbClr val="FFFFFF"/>
                </a:solidFill>
              </a:defRPr>
            </a:pPr>
            <a:endParaRPr/>
          </a:p>
        </p:txBody>
      </p:sp>
      <p:graphicFrame>
        <p:nvGraphicFramePr>
          <p:cNvPr id="54" name="Table 54"/>
          <p:cNvGraphicFramePr/>
          <p:nvPr>
            <p:extLst>
              <p:ext uri="{D42A27DB-BD31-4B8C-83A1-F6EECF244321}">
                <p14:modId xmlns:p14="http://schemas.microsoft.com/office/powerpoint/2010/main" val="1371945106"/>
              </p:ext>
            </p:extLst>
          </p:nvPr>
        </p:nvGraphicFramePr>
        <p:xfrm>
          <a:off x="500662" y="433493"/>
          <a:ext cx="12294587" cy="9334330"/>
        </p:xfrm>
        <a:graphic>
          <a:graphicData uri="http://schemas.openxmlformats.org/drawingml/2006/table">
            <a:tbl>
              <a:tblPr bandRow="1">
                <a:tableStyleId>{4C3C2611-4C71-4FC5-86AE-919BDF0F9419}</a:tableStyleId>
              </a:tblPr>
              <a:tblGrid>
                <a:gridCol w="6338757">
                  <a:extLst>
                    <a:ext uri="{9D8B030D-6E8A-4147-A177-3AD203B41FA5}">
                      <a16:colId xmlns:a16="http://schemas.microsoft.com/office/drawing/2014/main" val="20000"/>
                    </a:ext>
                  </a:extLst>
                </a:gridCol>
                <a:gridCol w="5955830">
                  <a:extLst>
                    <a:ext uri="{9D8B030D-6E8A-4147-A177-3AD203B41FA5}">
                      <a16:colId xmlns:a16="http://schemas.microsoft.com/office/drawing/2014/main" val="20001"/>
                    </a:ext>
                  </a:extLst>
                </a:gridCol>
              </a:tblGrid>
              <a:tr h="4161896">
                <a:tc>
                  <a:txBody>
                    <a:bodyPr/>
                    <a:lstStyle/>
                    <a:p>
                      <a:pPr lvl="0" indent="228600" algn="l">
                        <a:defRPr b="0" i="0"/>
                      </a:pPr>
                      <a:r>
                        <a:rPr b="1" i="1" dirty="0"/>
                        <a:t>                            </a:t>
                      </a:r>
                      <a:r>
                        <a:rPr i="1" dirty="0"/>
                        <a:t>   </a:t>
                      </a:r>
                      <a:r>
                        <a:rPr dirty="0">
                          <a:solidFill>
                            <a:srgbClr val="FFFFFF"/>
                          </a:solidFill>
                        </a:rPr>
                        <a:t>         </a:t>
                      </a:r>
                      <a:r>
                        <a:rPr lang="en-CA" sz="2200" b="1" u="sng" dirty="0" smtClean="0"/>
                        <a:t>Alfred</a:t>
                      </a:r>
                      <a:r>
                        <a:rPr b="1" i="1" dirty="0"/>
                        <a:t/>
                      </a:r>
                      <a:br>
                        <a:rPr b="1" i="1" dirty="0"/>
                      </a:br>
                      <a:r>
                        <a:rPr b="1" i="1" dirty="0"/>
                        <a:t/>
                      </a:r>
                      <a:br>
                        <a:rPr b="1" i="1" dirty="0"/>
                      </a:br>
                      <a:r>
                        <a:rPr i="1" dirty="0"/>
                        <a:t>  </a:t>
                      </a:r>
                      <a:r>
                        <a:rPr dirty="0" smtClean="0"/>
                        <a:t>                     </a:t>
                      </a:r>
                    </a:p>
                    <a:p>
                      <a:pPr lvl="0" indent="228600" algn="l">
                        <a:defRPr b="0" i="0"/>
                      </a:pPr>
                      <a:endParaRPr i="1" dirty="0"/>
                    </a:p>
                    <a:p>
                      <a:pPr lvl="0" indent="228600" algn="l">
                        <a:defRPr b="0" i="0"/>
                      </a:pPr>
                      <a:endParaRPr i="1" dirty="0"/>
                    </a:p>
                  </a:txBody>
                  <a:tcPr marL="63500" marR="63500" marT="63500" marB="63500" horzOverflow="overflow">
                    <a:lnL w="12700">
                      <a:miter lim="400000"/>
                    </a:lnL>
                    <a:lnR w="12700">
                      <a:miter lim="400000"/>
                    </a:lnR>
                    <a:lnT w="12700">
                      <a:miter lim="400000"/>
                    </a:lnT>
                    <a:lnB w="12700">
                      <a:miter lim="400000"/>
                    </a:lnB>
                  </a:tcPr>
                </a:tc>
                <a:tc>
                  <a:txBody>
                    <a:bodyPr/>
                    <a:lstStyle/>
                    <a:p>
                      <a:pPr lvl="0" indent="228600" algn="l">
                        <a:defRPr b="0" i="0"/>
                      </a:pPr>
                      <a:r>
                        <a:rPr b="1" i="1" dirty="0"/>
                        <a:t>                            </a:t>
                      </a:r>
                      <a:r>
                        <a:rPr i="1" dirty="0"/>
                        <a:t>   </a:t>
                      </a:r>
                      <a:r>
                        <a:rPr dirty="0">
                          <a:solidFill>
                            <a:srgbClr val="FFFFFF"/>
                          </a:solidFill>
                        </a:rPr>
                        <a:t> </a:t>
                      </a:r>
                      <a:r>
                        <a:rPr lang="en-CA" sz="2200" b="1" u="sng" dirty="0" smtClean="0"/>
                        <a:t>Adjectives</a:t>
                      </a:r>
                      <a:r>
                        <a:rPr b="1" i="1" dirty="0" smtClean="0"/>
                        <a:t/>
                      </a:r>
                      <a:br>
                        <a:rPr b="1" i="1" dirty="0" smtClean="0"/>
                      </a:br>
                      <a:r>
                        <a:rPr b="1" i="1" dirty="0"/>
                        <a:t/>
                      </a:r>
                      <a:br>
                        <a:rPr b="1" i="1" dirty="0"/>
                      </a:br>
                      <a:endParaRPr b="1" i="1" dirty="0"/>
                    </a:p>
                    <a:p>
                      <a:pPr lvl="0" indent="228600" algn="l">
                        <a:defRPr b="0" i="0"/>
                      </a:pPr>
                      <a:endParaRPr b="1" i="1" dirty="0"/>
                    </a:p>
                    <a:p>
                      <a:pPr marL="409073" lvl="0" indent="-180473" algn="l">
                        <a:lnSpc>
                          <a:spcPct val="120000"/>
                        </a:lnSpc>
                        <a:buSzPct val="100000"/>
                        <a:buChar char="•"/>
                        <a:defRPr b="0" i="0"/>
                      </a:pPr>
                      <a:r>
                        <a:rPr lang="en-CA" dirty="0" smtClean="0"/>
                        <a:t>---</a:t>
                      </a:r>
                      <a:endParaRPr i="1" dirty="0"/>
                    </a:p>
                    <a:p>
                      <a:pPr lvl="0" indent="228600" algn="l">
                        <a:defRPr b="0" i="0"/>
                      </a:pPr>
                      <a:endParaRPr i="1" dirty="0"/>
                    </a:p>
                    <a:p>
                      <a:pPr lvl="0" indent="228600" algn="l">
                        <a:defRPr b="0" i="0"/>
                      </a:pPr>
                      <a:endParaRPr i="1" dirty="0"/>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0"/>
                  </a:ext>
                </a:extLst>
              </a:tr>
              <a:tr h="5172434">
                <a:tc>
                  <a:txBody>
                    <a:bodyPr/>
                    <a:lstStyle/>
                    <a:p>
                      <a:pPr lvl="0" indent="228600">
                        <a:lnSpc>
                          <a:spcPct val="120000"/>
                        </a:lnSpc>
                        <a:defRPr b="0" i="0"/>
                      </a:pPr>
                      <a:r>
                        <a:rPr lang="en-CA" sz="2200" b="1" u="sng" dirty="0" err="1" smtClean="0"/>
                        <a:t>Chatacters</a:t>
                      </a:r>
                      <a:endParaRPr sz="2200" b="1" u="sng" dirty="0"/>
                    </a:p>
                    <a:p>
                      <a:pPr marL="409073" lvl="0" indent="-180473" algn="l">
                        <a:lnSpc>
                          <a:spcPct val="120000"/>
                        </a:lnSpc>
                        <a:buSzPct val="100000"/>
                        <a:buChar char="•"/>
                        <a:defRPr b="0" i="0"/>
                      </a:pPr>
                      <a:r>
                        <a:rPr lang="en-CA" dirty="0" smtClean="0"/>
                        <a:t>---</a:t>
                      </a:r>
                      <a:endParaRPr dirty="0"/>
                    </a:p>
                  </a:txBody>
                  <a:tcPr marL="63500" marR="63500" marT="63500" marB="63500" horzOverflow="overflow">
                    <a:lnL w="12700">
                      <a:miter lim="400000"/>
                    </a:lnL>
                    <a:lnR w="12700">
                      <a:miter lim="400000"/>
                    </a:lnR>
                    <a:lnT w="12700">
                      <a:miter lim="400000"/>
                    </a:lnT>
                    <a:lnB w="12700">
                      <a:miter lim="400000"/>
                    </a:lnB>
                  </a:tcPr>
                </a:tc>
                <a:tc>
                  <a:txBody>
                    <a:bodyPr/>
                    <a:lstStyle/>
                    <a:p>
                      <a:pPr lvl="0" indent="228600">
                        <a:lnSpc>
                          <a:spcPct val="120000"/>
                        </a:lnSpc>
                        <a:defRPr b="0" i="0"/>
                      </a:pPr>
                      <a:r>
                        <a:rPr lang="en-CA" sz="2200" b="1" u="sng" dirty="0" smtClean="0"/>
                        <a:t>Description</a:t>
                      </a:r>
                      <a:endParaRPr sz="2200" b="1" u="sng" dirty="0"/>
                    </a:p>
                    <a:p>
                      <a:pPr lvl="0" indent="228600">
                        <a:lnSpc>
                          <a:spcPct val="120000"/>
                        </a:lnSpc>
                        <a:defRPr b="0" i="0"/>
                      </a:pPr>
                      <a:endParaRPr sz="2200" b="1" u="sng" dirty="0"/>
                    </a:p>
                    <a:p>
                      <a:pPr marL="409073" lvl="0" indent="-180473" algn="l">
                        <a:lnSpc>
                          <a:spcPct val="120000"/>
                        </a:lnSpc>
                        <a:buSzPct val="100000"/>
                        <a:buChar char="•"/>
                        <a:defRPr b="0" i="0"/>
                      </a:pPr>
                      <a:endParaRPr dirty="0"/>
                    </a:p>
                  </a:txBody>
                  <a:tcPr marL="63500" marR="63500" marT="63500" marB="63500"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1"/>
                  </a:ext>
                </a:extLst>
              </a:tr>
            </a:tbl>
          </a:graphicData>
        </a:graphic>
      </p:graphicFrame>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8030" y="1263816"/>
            <a:ext cx="1904762" cy="2653968"/>
          </a:xfrm>
          <a:prstGeom prst="rect">
            <a:avLst/>
          </a:prstGeom>
        </p:spPr>
      </p:pic>
    </p:spTree>
    <p:extLst>
      <p:ext uri="{BB962C8B-B14F-4D97-AF65-F5344CB8AC3E}">
        <p14:creationId xmlns:p14="http://schemas.microsoft.com/office/powerpoint/2010/main" val="2324524708"/>
      </p:ext>
    </p:extLst>
  </p:cSld>
  <p:clrMapOvr>
    <a:masterClrMapping/>
  </p:clrMapOvr>
  <p:transition spd="med"/>
</p:sld>
</file>

<file path=ppt/theme/theme1.xml><?xml version="1.0" encoding="utf-8"?>
<a:theme xmlns:a="http://schemas.openxmlformats.org/drawingml/2006/main" name="Default">
  <a:themeElements>
    <a:clrScheme name="Default">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365C0"/>
          </a:solidFill>
          <a:prstDash val="solid"/>
          <a:bevel/>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365C0"/>
          </a:solidFill>
          <a:prstDash val="solid"/>
          <a:bevel/>
        </a:ln>
        <a:effectLst>
          <a:outerShdw blurRad="38100" dist="25400" dir="5400000" rotWithShape="0">
            <a:srgbClr val="000000">
              <a:alpha val="50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365C0"/>
          </a:solidFill>
          <a:prstDash val="solid"/>
          <a:bevel/>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365C0"/>
          </a:solidFill>
          <a:prstDash val="solid"/>
          <a:bevel/>
        </a:ln>
        <a:effectLst>
          <a:outerShdw blurRad="38100" dist="25400" dir="5400000" rotWithShape="0">
            <a:srgbClr val="000000">
              <a:alpha val="50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15155</TotalTime>
  <Words>1205</Words>
  <Application>Microsoft Office PowerPoint</Application>
  <PresentationFormat>Custom</PresentationFormat>
  <Paragraphs>155</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Avenir Roman</vt:lpstr>
      <vt:lpstr>Baskerville</vt:lpstr>
      <vt:lpstr>Helvetica Light</vt:lpstr>
      <vt:lpstr>Helvetica Neue Thin</vt:lpstr>
      <vt:lpstr>Default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Coyte</dc:creator>
  <cp:lastModifiedBy>Paul Coyte</cp:lastModifiedBy>
  <cp:revision>17</cp:revision>
  <dcterms:modified xsi:type="dcterms:W3CDTF">2020-03-16T13:27:04Z</dcterms:modified>
</cp:coreProperties>
</file>